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45.xml" ContentType="application/vnd.openxmlformats-officedocument.presentationml.notesSlide+xml"/>
  <Override PartName="/ppt/ink/ink46.xml" ContentType="application/inkml+xml"/>
  <Override PartName="/ppt/notesSlides/notesSlide46.xml" ContentType="application/vnd.openxmlformats-officedocument.presentationml.notesSlide+xml"/>
  <Override PartName="/ppt/ink/ink47.xml" ContentType="application/inkml+xml"/>
  <Override PartName="/ppt/notesSlides/notesSlide47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428" r:id="rId2"/>
    <p:sldId id="433" r:id="rId3"/>
    <p:sldId id="535" r:id="rId4"/>
    <p:sldId id="536" r:id="rId5"/>
    <p:sldId id="437" r:id="rId6"/>
    <p:sldId id="511" r:id="rId7"/>
    <p:sldId id="456" r:id="rId8"/>
    <p:sldId id="512" r:id="rId9"/>
    <p:sldId id="537" r:id="rId10"/>
    <p:sldId id="514" r:id="rId11"/>
    <p:sldId id="538" r:id="rId12"/>
    <p:sldId id="513" r:id="rId13"/>
    <p:sldId id="539" r:id="rId14"/>
    <p:sldId id="515" r:id="rId15"/>
    <p:sldId id="516" r:id="rId16"/>
    <p:sldId id="540" r:id="rId17"/>
    <p:sldId id="612" r:id="rId18"/>
    <p:sldId id="517" r:id="rId19"/>
    <p:sldId id="613" r:id="rId20"/>
    <p:sldId id="614" r:id="rId21"/>
    <p:sldId id="518" r:id="rId22"/>
    <p:sldId id="615" r:id="rId23"/>
    <p:sldId id="616" r:id="rId24"/>
    <p:sldId id="542" r:id="rId25"/>
    <p:sldId id="618" r:id="rId26"/>
    <p:sldId id="520" r:id="rId27"/>
    <p:sldId id="619" r:id="rId28"/>
    <p:sldId id="434" r:id="rId29"/>
    <p:sldId id="457" r:id="rId30"/>
    <p:sldId id="549" r:id="rId31"/>
    <p:sldId id="438" r:id="rId32"/>
    <p:sldId id="439" r:id="rId33"/>
    <p:sldId id="440" r:id="rId34"/>
    <p:sldId id="544" r:id="rId35"/>
    <p:sldId id="486" r:id="rId36"/>
    <p:sldId id="487" r:id="rId37"/>
    <p:sldId id="488" r:id="rId38"/>
    <p:sldId id="545" r:id="rId39"/>
    <p:sldId id="441" r:id="rId40"/>
    <p:sldId id="442" r:id="rId41"/>
    <p:sldId id="483" r:id="rId42"/>
    <p:sldId id="546" r:id="rId43"/>
    <p:sldId id="459" r:id="rId44"/>
    <p:sldId id="547" r:id="rId45"/>
    <p:sldId id="521" r:id="rId46"/>
    <p:sldId id="543" r:id="rId47"/>
    <p:sldId id="460" r:id="rId48"/>
    <p:sldId id="551" r:id="rId49"/>
    <p:sldId id="502" r:id="rId50"/>
    <p:sldId id="463" r:id="rId51"/>
    <p:sldId id="493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22" r:id="rId61"/>
    <p:sldId id="523" r:id="rId62"/>
    <p:sldId id="524" r:id="rId63"/>
    <p:sldId id="525" r:id="rId64"/>
    <p:sldId id="526" r:id="rId65"/>
    <p:sldId id="497" r:id="rId66"/>
    <p:sldId id="498" r:id="rId67"/>
    <p:sldId id="620" r:id="rId68"/>
    <p:sldId id="621" r:id="rId69"/>
    <p:sldId id="622" r:id="rId70"/>
    <p:sldId id="623" r:id="rId71"/>
    <p:sldId id="600" r:id="rId72"/>
    <p:sldId id="605" r:id="rId73"/>
    <p:sldId id="599" r:id="rId74"/>
    <p:sldId id="603" r:id="rId75"/>
    <p:sldId id="601" r:id="rId76"/>
    <p:sldId id="602" r:id="rId77"/>
    <p:sldId id="479" r:id="rId78"/>
    <p:sldId id="492" r:id="rId79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3742"/>
  </p:normalViewPr>
  <p:slideViewPr>
    <p:cSldViewPr showGuides="1">
      <p:cViewPr>
        <p:scale>
          <a:sx n="100" d="100"/>
          <a:sy n="100" d="100"/>
        </p:scale>
        <p:origin x="1938" y="162"/>
      </p:cViewPr>
      <p:guideLst>
        <p:guide orient="horz" pos="2166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5.2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61 2928 0 0,'8'-33'3811'0'0,"-7"30"-2759"0"0,13-21 2116 0 0,-12 23-1090 0 0,7 39-888 0 0,-14 143 939 0 0,-1-48-1666 0 0,10-20 258 0 0,-1-65-4682 0 0,-1-14-4136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23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0 2588 0 0,'1'9'637'0'0,"-2"0"0"0"0,1 0 0 0 0,-1-1 0 0 0,-1 1-1 0 0,1 0 1 0 0,-2-1 0 0 0,1 1 0 0 0,-1-1 0 0 0,0 0 0 0 0,-1 0-1 0 0,0 0 1 0 0,0 0 0 0 0,-8 10 0 0 0,-1 1-280 0 0,-1-1 1 0 0,-1 0-1 0 0,-31 28 1 0 0,42-42-1174 0 0,-1 0 1 0 0,0-1-1 0 0,0 1 1 0 0,0-1-1 0 0,-1-1 1 0 0,1 1 0 0 0,-1-1-1 0 0,1 0 1 0 0,-11 3-1 0 0,13-5-535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23.8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 3316 0 0,'3'-15'2161'0'0,"1"2"-449"0"0,6-1-1556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24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114 1 3968 0 0,'0'0'4005'0'0,"-15"27"-1036"0"0,5 7-1893 0 0,1 0-1 0 0,2 1 0 0 0,-5 59 1 0 0,8-50-1095 0 0,-18 75 1 0 0,3-72-1780 0 0,5-19-3983 0 0,12-25 3488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24.5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58 120 3088 0 0,'3'-7'177'0'0,"0"0"0"0"0,0 0-1 0 0,0 1 1 0 0,1-1 0 0 0,0 1-1 0 0,0 0 1 0 0,1 0 0 0 0,0 0-1 0 0,0 1 1 0 0,0-1 0 0 0,1 1-1 0 0,-1 1 1 0 0,1-1 0 0 0,0 1-1 0 0,1 0 1 0 0,-1 0 0 0 0,1 1-1 0 0,0-1 1 0 0,-1 2 0 0 0,1-1-1 0 0,1 1 1 0 0,-1 0 0 0 0,0 0-1 0 0,14-1 1 0 0,-8 1 118 0 0,1 1-1 0 0,0 0 1 0 0,0 1 0 0 0,0 1-1 0 0,0 0 1 0 0,0 0 0 0 0,0 1-1 0 0,0 1 1 0 0,-1 1 0 0 0,0 0-1 0 0,1 0 1 0 0,18 11 0 0 0,-30-14-473 0 0,0 0 1 0 0,0 0-1 0 0,0 0 1 0 0,0 1 0 0 0,0-1-1 0 0,-1 1 1 0 0,1-1-1 0 0,0 1 1 0 0,-1 0-1 0 0,1 0 1 0 0,-1-1 0 0 0,0 1-1 0 0,1 0 1 0 0,-1 0-1 0 0,0 1 1 0 0,0-1 0 0 0,0 0-1 0 0,-1 0 1 0 0,1 0-1 0 0,0 1 1 0 0,-1-1-1 0 0,0 0 1 0 0,1 1 0 0 0,-1-1-1 0 0,0 0 1 0 0,0 1-1 0 0,0-1 1 0 0,-1 0-1 0 0,1 1 1 0 0,0-1 0 0 0,-1 0-1 0 0,0 0 1 0 0,1 1-1 0 0,-1-1 1 0 0,0 0 0 0 0,-3 4-1 0 0,-5 10-1165 0 0</inkml:trace>
  <inkml:trace contextRef="#ctx0" brushRef="#br0" timeOffset="1">1 431 3172 0 0,'0'0'189'0'0,"0"1"0"0"0,0-1-1 0 0,0 1 1 0 0,0-1 0 0 0,0 1 0 0 0,0-1-1 0 0,0 1 1 0 0,0-1 0 0 0,0 1 0 0 0,0-1-1 0 0,0 1 1 0 0,0-1 0 0 0,1 1-1 0 0,-1 0 1 0 0,0-1 0 0 0,0 1 0 0 0,1-1-1 0 0,-1 0 1 0 0,0 1 0 0 0,0-1 0 0 0,1 1-1 0 0,-1-1 1 0 0,1 1 0 0 0,-1-1 0 0 0,0 0-1 0 0,1 1 1 0 0,-1-1 0 0 0,1 0-1 0 0,0 1 1 0 0,22 3 575 0 0,0-2-1 0 0,1 0 1 0 0,-1-1 0 0 0,0-2-1 0 0,34-4 1 0 0,53-15-7428 0 0,-102 17 4691 0 0,10-5 622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9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2344 0 0,'0'0'4291'0'0,"9"14"-962"0"0,27-7-5194 0 0,-32-7-198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40.0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 4292 0 0,'19'-6'3333'0'0,"-4"-1"-1005"0"0,-32-1-8853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3.7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2128 0 0,'0'0'4569'0'0,"3"2"-3830"0"0,-2 0-617 0 0,1-1 1 0 0,-1 1-1 0 0,1 0 1 0 0,-1 0-1 0 0,0 0 1 0 0,0 0-1 0 0,0 0 0 0 0,0 0 1 0 0,0 1-1 0 0,0-1 1 0 0,0 0-1 0 0,-1 1 0 0 0,1-1 1 0 0,-1 0-1 0 0,0 1 1 0 0,0-1-1 0 0,0 0 1 0 0,0 1-1 0 0,0-1 0 0 0,0 0 1 0 0,0 1-1 0 0,-2 2 1 0 0,1 4 83 0 0,-1 1 1 0 0,0-1-1 0 0,0 0 1 0 0,-1 1 0 0 0,-1-1-1 0 0,-6 13 1 0 0,8-20-321 0 0,0 1 0 0 0,-1-1 1 0 0,1 0-1 0 0,-1 0 0 0 0,0 0 1 0 0,1 0-1 0 0,-1 0 0 0 0,0-1 1 0 0,0 1-1 0 0,0-1 0 0 0,-5 2 1 0 0,-21 3-4201 0 0,12-7 2628 0 0,13 1 780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4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14 2248 0 0,'0'0'2216'0'0,"5"-13"-283"0"0,16 15-1509 0 0,-6 5-372 0 0,0 5-968 0 0,8-5-2933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4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7 2992 0 0,'0'0'182'0'0,"1"-1"0"0"0,-1 1 0 0 0,0-1 0 0 0,1 1 0 0 0,-1 0 0 0 0,0-1 0 0 0,1 1 0 0 0,-1-1 0 0 0,1 1 0 0 0,-1 0 0 0 0,0-1 0 0 0,1 1 0 0 0,-1 0 0 0 0,1 0 0 0 0,-1-1 0 0 0,1 1 0 0 0,-1 0 0 0 0,1 0 0 0 0,0 0 0 0 0,-1 0 0 0 0,1-1 0 0 0,0 1 0 0 0,0 24 654 0 0,-1 1 0 0 0,0-1-1 0 0,-2 0 1 0 0,-6 26 0 0 0,-2 37-255 0 0,3 11-298 0 0,1-39-5697 0 0,6-56 3419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4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96 3536 0 0,'-1'-1'135'0'0,"0"-1"0"0"0,1 0 0 0 0,-1 1 0 0 0,1-1 0 0 0,0 0-1 0 0,-1 0 1 0 0,1 1 0 0 0,0-1 0 0 0,0 0 0 0 0,0 0 0 0 0,0 0-1 0 0,1 1 1 0 0,-1-1 0 0 0,0 0 0 0 0,1 0 0 0 0,-1 1 0 0 0,1-1-1 0 0,0 0 1 0 0,-1 1 0 0 0,1-1 0 0 0,0 0 0 0 0,0 1 0 0 0,0-1 0 0 0,0 1-1 0 0,0 0 1 0 0,1-1 0 0 0,-1 1 0 0 0,0 0 0 0 0,2-2 0 0 0,3 0 33 0 0,0 0 1 0 0,1 0 0 0 0,-1 0 0 0 0,0 1 0 0 0,1 0 0 0 0,9-2-1 0 0,11-4-82 0 0,0 2 0 0 0,0 1 0 0 0,1 2 0 0 0,0 0 0 0 0,47 3 0 0 0,-73 0-293 0 0,0 0 1 0 0,0 0-1 0 0,0 0 1 0 0,-1 0-1 0 0,1 1 0 0 0,0-1 1 0 0,0 1-1 0 0,0 0 1 0 0,-1-1-1 0 0,1 1 0 0 0,0 0 1 0 0,-1 0-1 0 0,1 0 1 0 0,0 0-1 0 0,-1 0 0 0 0,1 1 1 0 0,-1-1-1 0 0,0 0 1 0 0,1 1-1 0 0,-1-1 1 0 0,0 1-1 0 0,0-1 0 0 0,0 1 1 0 0,0 0-1 0 0,0-1 1 0 0,1 4-1 0 0,-4 8-66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5.7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3 205 3080 0 0,'-1'-13'715'0'0,"0"0"-1"0"0,0 0 1 0 0,2 0-1 0 0,-1 0 1 0 0,2 0-1 0 0,0 0 0 0 0,3-13 1 0 0,-3 22-611 0 0,-1-1-1 0 0,1 0 1 0 0,0 0-1 0 0,0 1 1 0 0,0-1-1 0 0,1 1 1 0 0,0 0-1 0 0,0-1 1 0 0,0 1 0 0 0,0 1-1 0 0,1-1 1 0 0,-1 0-1 0 0,1 1 1 0 0,0 0-1 0 0,0 0 1 0 0,0 0 0 0 0,0 0-1 0 0,1 0 1 0 0,-1 1-1 0 0,1 0 1 0 0,8-3-1 0 0,-5 4-48 0 0,1-1 0 0 0,-1 1-1 0 0,0 1 1 0 0,1 0 0 0 0,0 0-1 0 0,-1 0 1 0 0,0 1 0 0 0,1 0-1 0 0,-1 1 1 0 0,1 0 0 0 0,-1 0-1 0 0,0 1 1 0 0,0 0-1 0 0,0 0 1 0 0,-1 1 0 0 0,1 0-1 0 0,12 9 1 0 0,-12-7 27 0 0,1 0 0 0 0,-1 1 0 0 0,0 0-1 0 0,0 0 1 0 0,-1 1 0 0 0,0 0 0 0 0,-1 0 0 0 0,1 1 0 0 0,-1-1 0 0 0,-1 2-1 0 0,0-1 1 0 0,0 0 0 0 0,-1 1 0 0 0,5 17 0 0 0,-6-13 9 0 0,0 0-1 0 0,-1 0 1 0 0,-1 1-1 0 0,-1-1 1 0 0,0 1 0 0 0,0-1-1 0 0,-2 1 1 0 0,0-1 0 0 0,0 0-1 0 0,-1 0 1 0 0,-1 0 0 0 0,-1 0-1 0 0,-6 15 1 0 0,5-18 34 0 0,0 1 0 0 0,-1-1 0 0 0,0 0 0 0 0,0-1 0 0 0,-1 0 0 0 0,-1 0 0 0 0,0 0 0 0 0,0-1 0 0 0,-13 9 0 0 0,9-8-30 0 0,-1-1 0 0 0,1 0-1 0 0,-2-1 1 0 0,1-1 0 0 0,-1 0 0 0 0,0-1-1 0 0,-22 6 1 0 0,33-12-84 0 0,-23 0-3818 0 0,25-1 1841 0 0,2-17-3300 0 0,0 15 3159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5.0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83 33 2068 0 0,'0'0'1362'0'0,"5"0"-212"0"0,17 1-437 0 0,0-1 0 0 0,0-1-1 0 0,0-1 1 0 0,0-2 0 0 0,25-6-1 0 0,-23 5-920 0 0,0 0 0 0 0,0 2 0 0 0,0 1 0 0 0,27 0 0 0 0,-29 8-3935 0 0</inkml:trace>
  <inkml:trace contextRef="#ctx0" brushRef="#br0" timeOffset="1">1 277 3236 0 0,'0'0'2084'0'0,"27"2"-499"0"0,5-8-805 0 0,-13 2-412 0 0,2-2-52 0 0,3 1-44 0 0,-1-3-104 0 0,0 2 20 0 0,1-1-252 0 0,-1 1-296 0 0,-2-2-320 0 0,0-1-452 0 0,-2-1-885 0 0,-2 1 637 0 0,0-1 384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259 288 2848 0 0,'-9'5'850'0'0,"-1"0"1"0"0,2 0-1 0 0,-1 1 0 0 0,-15 13 0 0 0,-2 7 214 0 0,-26 33 0 0 0,25-28-425 0 0,-54 53 1178 0 0,79-82-1594 0 0,-9 6 1633 0 0,81-79-1520 0 0,-3-3 0 0 0,97-139 0 0 0,-79 99-229 0 0,-78 104-90 0 0,1 0-1 0 0,0 0 1 0 0,1 1 0 0 0,0 0 0 0 0,11-7 0 0 0,-18 14-17 0 0,2 3 28 0 0,-2-1-3 0 0,-1 1 0 0 0,1-1 0 0 0,0 1 0 0 0,-1 0 0 0 0,1-1 0 0 0,0 1 0 0 0,-1 0 0 0 0,1 0 0 0 0,-1 0 0 0 0,1 0 0 0 0,-1 0 0 0 0,0 1 0 0 0,1-1 0 0 0,-1 0 0 0 0,0 1 0 0 0,0-1 0 0 0,0 0 0 0 0,0 1 0 0 0,0 0 0 0 0,1 2 0 0 0,0 1 59 0 0,0 1 0 0 0,0 0 0 0 0,-1-1-1 0 0,1 1 1 0 0,-1 0 0 0 0,0 9-1 0 0,-1 10 222 0 0,-1 0 0 0 0,-4 30-1 0 0,4-50-267 0 0,-22 271 763 0 0,23-275-817 0 0,0 0 0 0 0,-1 1 0 0 0,1-1-1 0 0,0 0 1 0 0,0 0 0 0 0,0 1 0 0 0,0-1 0 0 0,0 0-1 0 0,0 0 1 0 0,1 1 0 0 0,-1-1 0 0 0,0 0-1 0 0,1 0 1 0 0,-1 0 0 0 0,1 1 0 0 0,-1-1 0 0 0,1 0-1 0 0,-1 0 1 0 0,1 0 0 0 0,0 0 0 0 0,0 0-1 0 0,-1 0 1 0 0,1 0 0 0 0,0 0 0 0 0,0 0 0 0 0,0-1-1 0 0,0 1 1 0 0,0 0 0 0 0,0-1 0 0 0,0 1-1 0 0,0 0 1 0 0,0-1 0 0 0,2 1 0 0 0,-1-1-182 0 0,1 0 0 0 0,-1 0 1 0 0,0 0-1 0 0,0-1 0 0 0,0 1 1 0 0,0-1-1 0 0,0 0 0 0 0,0 1 1 0 0,0-1-1 0 0,-1 0 0 0 0,1 0 1 0 0,0 0-1 0 0,0 0 0 0 0,0-1 1 0 0,-1 1-1 0 0,2-2 0 0 0,-1 1-987 0 0,9-9-5862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6.0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15 227 2932 0 0,'0'0'1418'0'0,"-1"0"-1280"0"0,0-1-1 0 0,0 1 1 0 0,1 0-1 0 0,-1-1 1 0 0,0 1-1 0 0,0 0 1 0 0,1-1-1 0 0,-1 1 1 0 0,0-1-1 0 0,1 1 1 0 0,-1-1-1 0 0,0 0 1 0 0,1 1-1 0 0,-1-1 1 0 0,1 0-1 0 0,-1 1 1 0 0,1-1-1 0 0,-1 0 1 0 0,1 1-1 0 0,0-1 1 0 0,-1 0-1 0 0,1-1 1 0 0,22-11 592 0 0,1 1-1 0 0,0 0 1 0 0,1 2 0 0 0,1 1 0 0 0,-1 1 0 0 0,30-6 0 0 0,-19 4-431 0 0,202-47 1235 0 0,-33 8-5565 0 0,-168 37-1022 0 0,-22 5 3110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6.3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163 1 3336 0 0,'-9'42'5033'0'0,"-5"17"-2044"0"0,-1-16-1522 0 0,12-32-1355 0 0,-1 0-1 0 0,0 0 1 0 0,0 0 0 0 0,-1 0 0 0 0,-1 0 0 0 0,1-1 0 0 0,-2 0 0 0 0,1 0-1 0 0,-13 12 1 0 0,-10-6-3424 0 0,28-16 3048 0 0,0 0 0 0 0,0 1 1 0 0,0-1-1 0 0,0 0 0 0 0,0 0 0 0 0,0 0 0 0 0,0 0 0 0 0,0 0 1 0 0,0 0-1 0 0,1 0 0 0 0,-1 0 0 0 0,0 0 0 0 0,0 0 0 0 0,0 0 1 0 0,0-1-1 0 0,0 1 0 0 0,0 0 0 0 0,0-1 0 0 0,0 1 0 0 0,-1-1 0 0 0,-10-10-1398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6.7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1 290 3056 0 0,'10'-14'3285'0'0,"5"5"-1777"0"0,6 15-1204 0 0,-2-3-1896 0 0,4-4-2665 0 0</inkml:trace>
  <inkml:trace contextRef="#ctx0" brushRef="#br0" timeOffset="1">405 0 3860 0 0,'0'0'3231'0'0,"-2"4"-2025"0"0,-50 158 5016 0 0,-7 16-6795 0 0,53-164-137 0 0,-5 14-6845 0 0,10-25 5302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7.0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93 2612 0 0,'5'-7'415'0'0,"0"0"0"0"0,1 1 0 0 0,0-1-1 0 0,0 1 1 0 0,1 0 0 0 0,0 1 0 0 0,0-1-1 0 0,0 1 1 0 0,0 1 0 0 0,1-1 0 0 0,0 1-1 0 0,0 0 1 0 0,0 1 0 0 0,0 0 0 0 0,1 1 0 0 0,-1-1-1 0 0,1 2 1 0 0,13-2 0 0 0,-7 0-308 0 0,1 2 0 0 0,-1 0 0 0 0,0 1 0 0 0,1 0 1 0 0,-1 2-1 0 0,1 0 0 0 0,-1 0 0 0 0,0 1 0 0 0,28 10 0 0 0,-41-12-172 0 0,1 0 1 0 0,-1 0-1 0 0,1 0 0 0 0,-1 0 0 0 0,1 1 0 0 0,-1-1 0 0 0,0 1 0 0 0,0-1 0 0 0,0 1 0 0 0,0 0 0 0 0,0 0 0 0 0,0 0 0 0 0,0 0 0 0 0,-1 0 0 0 0,1 0 0 0 0,-1 1 0 0 0,1-1 0 0 0,-1 0 1 0 0,0 1-1 0 0,1 2 0 0 0,-2-3-160 0 0,0 0 1 0 0,0 1 0 0 0,0-1-1 0 0,-1 0 1 0 0,1 0-1 0 0,-1 0 1 0 0,1 1 0 0 0,-1-1-1 0 0,0 0 1 0 0,0 0 0 0 0,0 0-1 0 0,0 0 1 0 0,0 0-1 0 0,0-1 1 0 0,-1 1 0 0 0,1 0-1 0 0,0 0 1 0 0,-1-1 0 0 0,0 1-1 0 0,1-1 1 0 0,-1 1 0 0 0,0-1-1 0 0,0 0 1 0 0,0 0-1 0 0,-3 2 1 0 0,-15 7-715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37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168 1 2960 0 0,'0'0'1312'0'0,"42"3"749"0"0,0-1-729 0 0,-10 4-492 0 0,0 2-320 0 0,-11 5-252 0 0,-6 0-404 0 0,-13 3-1040 0 0,-17 1-2801 0 0,0-10 3401 0 0</inkml:trace>
  <inkml:trace contextRef="#ctx0" brushRef="#br0" timeOffset="1">1 300 3696 0 0,'26'3'2129'0'0,"0"0"0"0"0,1-2 0 0 0,36-2 0 0 0,34 1-577 0 0,-96 0-1564 0 0,72 1-315 0 0,-21-7-7323 0 0,-49 5 5303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40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 13 2160 0 0,'1'-1'230'0'0,"0"0"0"0"0,1 0 0 0 0,-1 0-1 0 0,0 0 1 0 0,0 0 0 0 0,0 0 0 0 0,1 0-1 0 0,-1 1 1 0 0,0-1 0 0 0,1 0 0 0 0,-1 1 0 0 0,0-1-1 0 0,1 1 1 0 0,-1 0 0 0 0,1-1 0 0 0,-1 1 0 0 0,1 0-1 0 0,-1 0 1 0 0,1 0 0 0 0,-1 0 0 0 0,1 0-1 0 0,-1 0 1 0 0,1 0 0 0 0,1 1 0 0 0,-2 0-127 0 0,0 1-1 0 0,0-1 1 0 0,0 0 0 0 0,-1 1-1 0 0,1-1 1 0 0,0 0 0 0 0,-1 1 0 0 0,1-1-1 0 0,-1 1 1 0 0,0-1 0 0 0,1 1 0 0 0,-1-1-1 0 0,0 1 1 0 0,0-1 0 0 0,0 1-1 0 0,0 0 1 0 0,0-1 0 0 0,0 1 0 0 0,0-1-1 0 0,-1 1 1 0 0,1-1 0 0 0,-1 1-1 0 0,1-1 1 0 0,-1 0 0 0 0,0 2 0 0 0,-5 17-1 0 0,-1-1 1 0 0,0-1 0 0 0,-1 1 0 0 0,-1-2 0 0 0,-1 1 0 0 0,-1-1 0 0 0,-20 25-1 0 0,31-42-203 0 0,-17 14-2016 0 0,7-14-2587 0 0,-15-4 3656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41.2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25 2204 0 0,'10'-15'2400'0'0,"7"6"-1283"0"0,0 14-949 0 0,0 1-837 0 0,13-6-2743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41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399 134 3028 0 0,'18'-42'5523'0'0,"-17"38"-5329"0"0,-1 1 0 0 0,1 0 0 0 0,-1 0 1 0 0,0 0-1 0 0,0 0 0 0 0,0-1 0 0 0,0 1 0 0 0,0 0 0 0 0,-1 0 1 0 0,0 0-1 0 0,1 0 0 0 0,-1-1 0 0 0,0 1 0 0 0,0 0 0 0 0,-1 1 1 0 0,1-1-1 0 0,-1 0 0 0 0,1 0 0 0 0,-1 0 0 0 0,-3-2 0 0 0,2 2-108 0 0,0 1-1 0 0,0-1 1 0 0,-1 1-1 0 0,1 0 0 0 0,-1 0 1 0 0,0 0-1 0 0,1 1 0 0 0,-1-1 1 0 0,0 1-1 0 0,0 0 1 0 0,0 0-1 0 0,0 0 0 0 0,0 1 1 0 0,0-1-1 0 0,0 1 0 0 0,-1 0 1 0 0,1 0-1 0 0,0 0 1 0 0,0 1-1 0 0,0 0 0 0 0,0-1 1 0 0,0 1-1 0 0,-5 2 0 0 0,-18 5 346 0 0,1 1-1 0 0,-32 14 1 0 0,46-18-129 0 0,2 0-150 0 0,0 1 0 0 0,0 0 0 0 0,1 0 0 0 0,-1 1 0 0 0,1 0 0 0 0,1 1-1 0 0,-1 0 1 0 0,2 0 0 0 0,-1 1 0 0 0,1 0 0 0 0,0 0 0 0 0,1 1 0 0 0,0 0-1 0 0,-7 15 1 0 0,3-3-6 0 0,1 1-1 0 0,1 0 0 0 0,2 0 0 0 0,0 1 0 0 0,-5 46 0 0 0,10-59-138 0 0,0 0 0 0 0,1 0 0 0 0,1 0-1 0 0,0 1 1 0 0,0-1 0 0 0,1 0 0 0 0,1-1-1 0 0,4 14 1 0 0,-6-20-6 0 0,1 1 0 0 0,0-1 1 0 0,0 0-1 0 0,0 0 0 0 0,0 0 0 0 0,1 0 0 0 0,0 0 0 0 0,0 0 1 0 0,0-1-1 0 0,0 0 0 0 0,0 1 0 0 0,1-1 0 0 0,0 0 0 0 0,-1 0 1 0 0,1-1-1 0 0,0 1 0 0 0,0-1 0 0 0,1 0 0 0 0,-1 0 0 0 0,0 0 1 0 0,1-1-1 0 0,-1 0 0 0 0,8 2 0 0 0,-1-2-16 0 0,0-1 0 0 0,1 0-1 0 0,-1 0 1 0 0,0-1 0 0 0,1-1 0 0 0,-1 0-1 0 0,0 0 1 0 0,0-1 0 0 0,20-8-1 0 0,8-7 5 0 0,49-28-1 0 0,-73 37 23 0 0,-12 8-17 0 0,10-4 122 0 0,-15 13-109 0 0,0 0 0 0 0,-1 0 0 0 0,0 0 0 0 0,0 0 0 0 0,0 0 0 0 0,-1 0 1 0 0,-8 11-1 0 0,-12 28 49 0 0,11 8 33 0 0,13-52-194 0 0,-1-1 0 0 0,1 1 0 0 0,0 0 0 0 0,0 0 0 0 0,1 0 0 0 0,-1 0 0 0 0,0-1 0 0 0,1 1 0 0 0,0 0 0 0 0,-1 0 0 0 0,1-1 0 0 0,1 1 0 0 0,-1-1 0 0 0,0 1 0 0 0,0-1 0 0 0,3 4 0 0 0,-3-5-882 0 0,14-10-12469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0 2728 0 0,'4'1'1494'0'0,"-2"0"-1225"0"0,1 1 0 0 0,-1-1-1 0 0,0 0 1 0 0,1 1 0 0 0,-1 0 0 0 0,0-1 0 0 0,0 1 0 0 0,0 0 0 0 0,0 0 0 0 0,-1 0 0 0 0,1 0-1 0 0,-1 1 1 0 0,1-1 0 0 0,-1 0 0 0 0,1 1 0 0 0,-1-1 0 0 0,0 1 0 0 0,0-1 0 0 0,-1 1 0 0 0,1-1-1 0 0,0 1 1 0 0,-1 0 0 0 0,1-1 0 0 0,-1 1 0 0 0,0 0 0 0 0,0-1 0 0 0,0 1 0 0 0,0 0 0 0 0,-2 4-1 0 0,2-1-167 0 0,-1 0-1 0 0,0 0 0 0 0,0 0 0 0 0,0 0 1 0 0,-1 0-1 0 0,0-1 0 0 0,0 1 0 0 0,0-1 1 0 0,-1 1-1 0 0,0-1 0 0 0,0 0 0 0 0,0 0 0 0 0,-1 0 1 0 0,-5 6-1 0 0,-7 0-61 0 0,14-10-678 0 0,0 0-1 0 0,-1 0 1 0 0,1 0-1 0 0,0 0 1 0 0,-1 0-1 0 0,0 0 1 0 0,1 0-1 0 0,-1-1 1 0 0,1 1-1 0 0,-1-1 1 0 0,0 0-1 0 0,1 0 1 0 0,-1 0 0 0 0,-4-1-1 0 0,4 0-171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42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45 3972 0 0,'-4'-10'926'0'0,"4"9"-700"0"0,-1 0 0 0 0,0-1 0 0 0,1 1 0 0 0,-1 0 0 0 0,1-1 0 0 0,-1 1 0 0 0,1-1 0 0 0,0 1 0 0 0,-1 0 0 0 0,1-1 1 0 0,0 1-1 0 0,0-1 0 0 0,0 1 0 0 0,0-1 0 0 0,0 1 0 0 0,1-1 0 0 0,-1 1 0 0 0,0 0 0 0 0,1-1 0 0 0,-1 1 0 0 0,2-3 1 0 0,-1 3 237 0 0,3 2-160 0 0,20 5-190 0 0,0-1-1 0 0,0-1 1 0 0,49 1 0 0 0,23-9-6491 0 0,-92 4 5087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1:55.3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2728 0 0,'0'0'4395'0'0,"15"3"-4352"0"0,-11-2-3993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1:57.6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2620 0 0,'0'0'2136'0'0,"23"4"-1123"0"0,-3 1-797 0 0,-6 1-548 0 0,7 2-3341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14:01:58.3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3736,'35'17'5699,"-28"-14"-10723,-23-9 4041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2:24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118 40 3316 0 0,'-101'-37'6048'0'0,"98"36"-5451"0"0,-8 0 797 0 0,9 1-355 0 0,4 3-386 0 0,5 6-756 0 0,28 34 1559 0 0,1-2 0 0 0,83 71 0 0 0,-35-34-375 0 0,-45-43-552 0 0,2-2-1 0 0,1-1 1 0 0,1-2-1 0 0,51 26 1 0 0,194 81 276 0 0,-214-104-1215 0 0,-58-26 617 0 0,-1 2-3707 0 0,-11-2-2168 0 0,-21-6-625 0 0,-3-3 3544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2:25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974 93 4436 0 0,'4'-21'1366'0'0,"-3"18"-1093"0"0,-1 0-1 0 0,1 0 0 0 0,0 1 1 0 0,-1-1-1 0 0,1 0 0 0 0,-1 0 0 0 0,0 0 1 0 0,0 0-1 0 0,0 0 0 0 0,-1 0 0 0 0,1 1 1 0 0,-1-1-1 0 0,1 0 0 0 0,-1 0 1 0 0,0 0-1 0 0,0 1 0 0 0,0-1 0 0 0,0 0 1 0 0,-1 1-1 0 0,1-1 0 0 0,-3-2 0 0 0,3 4-191 0 0,-1 0-1 0 0,1 0 0 0 0,-1 0 1 0 0,0 1-1 0 0,1-1 0 0 0,-1 0 1 0 0,1 1-1 0 0,-1-1 0 0 0,0 1 1 0 0,0 0-1 0 0,1 0 1 0 0,-1-1-1 0 0,0 1 0 0 0,0 0 1 0 0,1 0-1 0 0,-1 1 0 0 0,0-1 1 0 0,0 0-1 0 0,1 1 0 0 0,-3 0 1 0 0,-34 12 863 0 0,-51 33 236 0 0,3 5-1 0 0,-157 119 1 0 0,80-51-581 0 0,88-68-476 0 0,-129 94-305 0 0,204-145-18 0 0,-15 9-477 0 0,-2-23-13521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1:29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3036 0 0,'0'0'4081'0'0,"-2"16"-3465"0"0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1:49.4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870 681 3348 0 0,'8'-5'703'0'0,"-1"0"0"0"0,0-1 0 0 0,0 0 0 0 0,-1 0 0 0 0,1 0 0 0 0,-1-1 0 0 0,-1 0 0 0 0,7-9 0 0 0,-5 4-94 0 0,0 0 0 0 0,-1-1-1 0 0,0 0 1 0 0,7-26-1 0 0,-8 24-359 0 0,-2 0 0 0 0,0 0 0 0 0,-1 0 0 0 0,-1-1 0 0 0,0 1 0 0 0,-1-1 0 0 0,0 1 0 0 0,-2-1 0 0 0,1 1 0 0 0,-6-20 0 0 0,1 17-120 0 0,-1 0 1 0 0,-1 0 0 0 0,0 1-1 0 0,-1-1 1 0 0,-1 2 0 0 0,0 0-1 0 0,-1 0 1 0 0,-1 0 0 0 0,-1 2-1 0 0,0 0 1 0 0,-27-23 0 0 0,20 21-69 0 0,-1 2 1 0 0,0 0 0 0 0,-1 1 0 0 0,-1 1 0 0 0,0 1-1 0 0,0 1 1 0 0,-1 1 0 0 0,-30-7 0 0 0,40 15-28 0 0,-65-4 50 0 0,65 6-73 0 0,-6 1 1 0 0,1 0 0 0 0,0 1 0 0 0,0 1 0 0 0,1 1 0 0 0,-1 0 0 0 0,1 2 0 0 0,0 0 0 0 0,0 1 1 0 0,1 1-1 0 0,0 0 0 0 0,1 1 0 0 0,0 1 0 0 0,1 1 0 0 0,0 0 0 0 0,0 1 0 0 0,2 0 0 0 0,-25 31 0 0 0,18-17 61 0 0,0 1 0 0 0,2 0 0 0 0,1 2 1 0 0,2 0-1 0 0,0 1 0 0 0,2 0 0 0 0,2 1 0 0 0,1 0 0 0 0,-8 42 0 0 0,16-61-41 0 0,0 0 0 0 0,0 0-1 0 0,2 0 1 0 0,0 1 0 0 0,0-1 0 0 0,1 0 0 0 0,0 0 0 0 0,2 0 0 0 0,-1 0 0 0 0,2 0 0 0 0,-1 0 0 0 0,2-1 0 0 0,0 1 0 0 0,9 16-1 0 0,-8-20-12 0 0,1 1-1 0 0,-1-1 1 0 0,2-1-1 0 0,-1 0 1 0 0,1 0-1 0 0,0 0 0 0 0,1-1 1 0 0,0 0-1 0 0,0 0 1 0 0,0-1-1 0 0,1-1 0 0 0,0 0 1 0 0,0 0-1 0 0,1-1 1 0 0,-1 0-1 0 0,1 0 0 0 0,15 2 1 0 0,5-1-117 0 0,0-1 1 0 0,1-1 0 0 0,-1-1-1 0 0,1-2 1 0 0,-1-2-1 0 0,62-10 1 0 0,43-22-3377 0 0,-4-14-5481 0 0,-102 37 6038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1:50.5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1 151 4328 0 0,'0'0'5321'0'0,"6"-19"-3254"0"0,-3 5-1537 0 0,1 1 0 0 0,1-1 0 0 0,12-22 0 0 0,-15 31-485 0 0,1 1 1 0 0,0-1-1 0 0,1 1 0 0 0,-1 0 0 0 0,1 0 1 0 0,0 0-1 0 0,0 1 0 0 0,0-1 1 0 0,0 1-1 0 0,1 0 0 0 0,-1 0 0 0 0,10-4 1 0 0,-11 6-12 0 0,4 1 5 0 0,-3 0-29 0 0,0 1 0 0 0,1 0 0 0 0,-1 0 1 0 0,0 0-1 0 0,1 1 0 0 0,-1-1 0 0 0,0 1 0 0 0,0 0 0 0 0,0 0 0 0 0,0 0 0 0 0,-1 1 1 0 0,1-1-1 0 0,0 1 0 0 0,-1 0 0 0 0,0 0 0 0 0,0 0 0 0 0,0 1 0 0 0,0-1 0 0 0,0 1 1 0 0,-1-1-1 0 0,1 1 0 0 0,-1 0 0 0 0,0 0 0 0 0,0 0 0 0 0,1 5 0 0 0,-1 2 78 0 0,0 1-1 0 0,-1-1 1 0 0,0 1-1 0 0,0 0 0 0 0,-1-1 1 0 0,-1 1-1 0 0,0 0 1 0 0,-1-1-1 0 0,0 1 0 0 0,-1-1 1 0 0,0 0-1 0 0,-7 16 1 0 0,-25 51-2039 0 0,-3-10-6622 0 0,35-64 6627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1:50.8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0 2588 0 0,'0'0'1636'0'0,"0"25"601"0"0,-13-6-1057 0 0,21-6-728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6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2300 0 0,'0'0'6069'0'0,"21"2"-5909"0"0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2:53.3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 27 3744 0 0,'-9'-14'3395'0'0,"9"14"-3143"0"0,-1 0 0 0 0,1 0 0 0 0,0-1 0 0 0,-1 1 0 0 0,1 0 0 0 0,0-1 0 0 0,0 1 1 0 0,-1 0-1 0 0,1-1 0 0 0,0 1 0 0 0,0 0 0 0 0,0-1 0 0 0,-1 1 0 0 0,1-1 0 0 0,0 1 0 0 0,0 0 0 0 0,0-1 0 0 0,0 1 0 0 0,0-1 0 0 0,0 1 0 0 0,0 0 0 0 0,0-1 0 0 0,0 1 0 0 0,0-1 0 0 0,0 1 0 0 0,0-1 0 0 0,0 1 0 0 0,0 0 0 0 0,0-1 0 0 0,0 1 0 0 0,0-1 0 0 0,1 1 0 0 0,-1-1 0 0 0,13 4-74 0 0,-1 0 0 0 0,0 1 0 0 0,0 0 1 0 0,-1 0-1 0 0,1 2 0 0 0,19 11 0 0 0,43 19 631 0 0,-25-16-612 0 0,-1 3 0 0 0,-1 1-1 0 0,67 46 1 0 0,31 16 52 0 0,-71-45-277 0 0,-11-5 43 0 0,109 47 1 0 0,-158-76-3 0 0,0 1-1 0 0,0 1 0 0 0,-1 0 1 0 0,0 0-1 0 0,16 17 1 0 0,38 27 47 0 0,29 5 44 0 0,-47-30-52 0 0,55 41-1 0 0,-86-55-90 0 0,9 7 60 0 0,1-1-1 0 0,1-1 0 0 0,36 17 0 0 0,-62-34-15 0 0,2 0-4 0 0,-1-1 0 0 0,1 1 0 0 0,-1 1 0 0 0,1-1 0 0 0,-1 0-1 0 0,0 1 1 0 0,0 0 0 0 0,5 5 0 0 0,18 11-5 0 0,62 23-1521 0 0,-94-49-2144 0 0,3 1 1974 0 0,-6 0-2773 0 0,-15-7 57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2:58.1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 3172 0 0,'9'-13'10078'0'0,"-4"15"-9768"0"0,-1 0-1 0 0,1 0 1 0 0,-1 1 0 0 0,1 0 0 0 0,-1 0 0 0 0,0 0 0 0 0,0 0-1 0 0,6 7 1 0 0,-8-8-45 0 0,1 1-10 0 0,10 13 197 0 0,-1 0-1 0 0,0 1 1 0 0,-2 1 0 0 0,10 19-1 0 0,12 20 136 0 0,-5-16 58 0 0,1 0-1 0 0,62 67 1 0 0,-39-43-135 0 0,76 127 1 0 0,-107-158-435 0 0,12 25 46 0 0,-3 0 1 0 0,-3 2-1 0 0,27 96 0 0 0,-6-18 12 0 0,28 79-52 0 0,-69-197-104 0 0,137 395 831 0 0,35-18 168 0 0,-67-184 39 0 0,2 4 5 0 0,-59-87-731 0 0,-28-61-100 0 0,59 106 1 0 0,-74-152-178 0 0,0 0 0 0 0,-2 1 1 0 0,-1 0-1 0 0,0 1 0 0 0,4 33 1 0 0,9 33 134 0 0,29 53 165 0 0,10 36-55 0 0,-42-114-226 0 0,1 0 1 0 0,10 75-1 0 0,-20-96 141 0 0,24 67 0 0 0,-5-16 159 0 0,-25-83-294 0 0,1-1 0 0 0,0 1 0 0 0,1-1 0 0 0,9 19 0 0 0,-12-30-40 0 0,7 20-10 0 0,20 26 7 0 0,-27-45 11 0 0,0 0-17 0 0,42 51 1 0 0,46 43 62 0 0,-89-96-84 0 0,42 50 32 0 0,-3-7-4 0 0,-39-43 18 0 0,3 2-14 0 0,1 0 0 0 0,-2 0 0 0 0,1 1 0 0 0,0-1 0 0 0,0 1 0 0 0,-1-1 0 0 0,0 1 0 0 0,0 0 1 0 0,3 5-1 0 0,-5-7 0 0 0,18 21 211 0 0,2 4-3146 0 0,-19-25 1615 0 0,-8-3-4782 0 0,-5 0 4828 0 0,-28-1-8744 0 0,34 2 5512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3:03.5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0 3012 0 0,'-24'24'7668'0'0,"24"-18"-7343"0"0,-1 0 1 0 0,1 0 0 0 0,0 1 0 0 0,0-1-1 0 0,1 0 1 0 0,0 0 0 0 0,0 0-1 0 0,0 0 1 0 0,1 0 0 0 0,0 0 0 0 0,0 0-1 0 0,1 0 1 0 0,-1-1 0 0 0,5 7 0 0 0,0 0-1 0 0,0 0 1 0 0,1 0 0 0 0,0-1 0 0 0,1 0 0 0 0,16 16 0 0 0,187 137 1696 0 0,-62-53-1075 0 0,-57-36-437 0 0,145 113 391 0 0,-18 0 156 0 0,-143-117-584 0 0,101 71 0 0 0,-122-104-304 0 0,186 118 716 0 0,-110-88-462 0 0,-44-24-91 0 0,98 65 1 0 0,27 18 26 0 0,-134-83-134 0 0,99 72 1 0 0,6 10-162 0 0,-10-6-8 0 0,-144-97-27 0 0,-1 2 0 0 0,-2 1 0 0 0,0 1 0 0 0,-2 1 0 0 0,32 44 0 0 0,38 74 80 0 0,50 57 33 0 0,-138-192-145 0 0,2 2 8 0 0,1-1 0 0 0,0 0 0 0 0,0 0 0 0 0,2-1-1 0 0,18 15 1 0 0,-4-2 5 0 0,-13-8-15 0 0,39 38-32 0 0,0-6 65 0 0,-50-46-22 0 0,28 19-892 0 0,-20-11-1415 0 0,-22-14 529 0 0,9 2 345 0 0,-38-4-6086 0 0,23 3 1425 0 0,-1-1 2074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3:06.0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2449 3736 0 0,'0'0'5470'0'0,"6"-21"-2242"0"0,-3 10-2611 0 0,0-1-1 0 0,1 1 1 0 0,0 1 0 0 0,1-1-1 0 0,11-19 1 0 0,-13 25-467 0 0,0-1 1 0 0,-1 1-1 0 0,1-1 0 0 0,-1 1 0 0 0,-1-1 1 0 0,3-10-1 0 0,1-5 58 0 0,56-268 1964 0 0,-26 100-1777 0 0,13-56-124 0 0,16-72-292 0 0,-54 267 84 0 0,5-95 1 0 0,-7 59-66 0 0,10-405 20 0 0,-18 465 3 0 0,0 8 10 0 0,0 0 0 0 0,-2 0 0 0 0,0 0-1 0 0,-1 0 1 0 0,-1 0 0 0 0,0 1 0 0 0,-1 0 0 0 0,-1 0-1 0 0,-13-24 1 0 0,0-18 130 0 0,-15-49-31 0 0,11 43 356 0 0,22 63-466 0 0,-17 18-8006 0 0,-12 10 331 0 0,27-23 5244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3:07.0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 84 3196 0 0,'-11'-62'6638'0'0,"10"58"-4480"0"0,2-1-1508 0 0,-2 5-596 0 0,1-1 1 0 0,0 1-1 0 0,0-1 1 0 0,0 1-1 0 0,0 0 1 0 0,0-1-1 0 0,0 1 1 0 0,0-1-1 0 0,0 1 0 0 0,0 0 1 0 0,0-1-1 0 0,0 1 1 0 0,0 0-1 0 0,0-1 1 0 0,0 1-1 0 0,0-1 1 0 0,0 1-1 0 0,0 0 1 0 0,1-1-1 0 0,-1 1 1 0 0,0 0-1 0 0,0-1 1 0 0,0 1-1 0 0,1 0 1 0 0,-1-1-1 0 0,0 1 1 0 0,0 0-1 0 0,1 0 1 0 0,-1-1-1 0 0,0 1 1 0 0,1 0-1 0 0,-1 0 1 0 0,0-1-1 0 0,1 1 0 0 0,-1 0 1 0 0,0 0-1 0 0,1 0 1 0 0,-1 0-1 0 0,0-1 1 0 0,1 1-1 0 0,10 2 104 0 0,-1 0-1 0 0,0 1 1 0 0,0 0-1 0 0,0 1 1 0 0,-1 0-1 0 0,1 0 1 0 0,-1 1-1 0 0,0 0 1 0 0,0 1-1 0 0,-1 0 0 0 0,0 0 1 0 0,10 10-1 0 0,18 18 656 0 0,41 50-1 0 0,-57-60-520 0 0,80 98 752 0 0,-57-66-659 0 0,3-2 1 0 0,85 78-1 0 0,114 40 146 0 0,-92-71-405 0 0,-145-96-112 0 0,16 8 13 0 0,-16-8-23 0 0,17 17 13 0 0,46 37 5 0 0,-69-57-27 0 0,2 1-572 0 0,0 1 2321 0 0,-2-1-3560 0 0,-24 8-15882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53:08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5882 0 3932 0 0,'0'0'2635'0'0,"4"2"-1563"0"0,15 3 5175 0 0,-22-4-5652 0 0,-248 60 3472 0 0,89-27-3406 0 0,-107 30 66 0 0,-306 86-389 0 0,-357 127-180 0 0,646-201 141 0 0,-91 27 581 0 0,-130 46 375 0 0,171-44-800 0 0,191-56-240 0 0,-2-5-1 0 0,-196 30 1 0 0,123-63 144 0 0,16-2-275 0 0,153-3-56 0 0,-337 50-108 0 0,229-19 92 0 0,-157 59 0 0 0,101-17-96 0 0,211-78 70 0 0,-10 4-84 0 0,36-24-16523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5:01:21.8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1327 1360 3656 0 0,'-5'16'1047'0'0,"1"0"-1"0"0,1 0 1 0 0,1 1 0 0 0,0-1-1 0 0,1 1 1 0 0,1 23-1 0 0,0-37-894 0 0,1 0-1 0 0,-1 0 0 0 0,1 0 0 0 0,0 0 1 0 0,-1 0-1 0 0,1 0 0 0 0,1 0 0 0 0,-1 0 1 0 0,0 0-1 0 0,1 0 0 0 0,-1-1 0 0 0,1 1 1 0 0,0-1-1 0 0,0 1 0 0 0,0-1 0 0 0,0 1 1 0 0,0-1-1 0 0,1 0 0 0 0,-1 0 0 0 0,1 0 1 0 0,5 2-1 0 0,-2-1 80 0 0,1 0 0 0 0,0-1 0 0 0,0 0 1 0 0,0 0-1 0 0,0-1 0 0 0,0 1 0 0 0,9-1 0 0 0,-14-1-191 0 0,0 0 0 0 0,0 0 0 0 0,0 0 0 0 0,0 0-1 0 0,0-1 1 0 0,0 1 0 0 0,0 0 0 0 0,0-1-1 0 0,0 0 1 0 0,-1 1 0 0 0,1-1 0 0 0,0 0-1 0 0,0 0 1 0 0,-1 0 0 0 0,1 0 0 0 0,0 0-1 0 0,1-2 1 0 0,4-2 87 0 0,6-3 46 0 0,0-1-1 0 0,-1 0 0 0 0,0-1 0 0 0,0 0 1 0 0,-1-1-1 0 0,0 0 0 0 0,13-20 1 0 0,-1-1 204 0 0,33-63 1 0 0,-28 43-88 0 0,-3-2 0 0 0,-3-1 0 0 0,-1-1 1 0 0,-3 0-1 0 0,17-98 0 0 0,-30 122-137 0 0,-2-1 0 0 0,-1 1 1 0 0,-2-1-1 0 0,-1 0 0 0 0,-1 0 0 0 0,-2 1 0 0 0,-1 0 1 0 0,-2-1-1 0 0,-1 2 0 0 0,-1-1 0 0 0,-26-56 0 0 0,18 56-85 0 0,-2 1 0 0 0,0 1 0 0 0,-2 0 0 0 0,-2 2 0 0 0,0 1 0 0 0,-2 0-1 0 0,-1 2 1 0 0,0 1 0 0 0,-2 1 0 0 0,-1 2 0 0 0,-1 0 0 0 0,-1 2 0 0 0,0 2-1 0 0,-1 0 1 0 0,-1 2 0 0 0,-1 2 0 0 0,0 1 0 0 0,0 2 0 0 0,-53-9-1 0 0,49 11-59 0 0,-2 3 0 0 0,1 1 0 0 0,-1 2-1 0 0,1 2 1 0 0,-1 2 0 0 0,1 1-1 0 0,0 2 1 0 0,0 2 0 0 0,0 1-1 0 0,1 2 1 0 0,0 2 0 0 0,1 1-1 0 0,0 2 1 0 0,1 1 0 0 0,1 3-1 0 0,1 0 1 0 0,-50 38 0 0 0,50-27-20 0 0,1 2 0 0 0,2 1 1 0 0,1 1-1 0 0,2 2 0 0 0,1 1 0 0 0,1 1 1 0 0,3 1-1 0 0,1 1 0 0 0,2 1 0 0 0,2 1 1 0 0,1 0-1 0 0,-16 70 0 0 0,16-40 12 0 0,3 1 0 0 0,4 0 0 0 0,2 1 0 0 0,4-1 0 0 0,3 2 0 0 0,17 144 0 0 0,-8-166-3 0 0,2-2 1 0 0,2 1 0 0 0,3-2 0 0 0,1 0 0 0 0,3 0-1 0 0,2-2 1 0 0,34 57 0 0 0,-40-81-86 0 0,1 0 0 0 0,1-2 0 0 0,2 0 0 0 0,0-1 0 0 0,1 0 1 0 0,32 24-1 0 0,-36-33-135 0 0,1-1 0 0 0,1 0 0 0 0,0-1 0 0 0,0-1 1 0 0,0-1-1 0 0,1-1 0 0 0,1 0 0 0 0,-1-1 0 0 0,37 5 1 0 0,-37-9-280 0 0,-1-1 0 0 0,1-1 1 0 0,0-1-1 0 0,-1-1 0 0 0,1 0 1 0 0,-1-1-1 0 0,0-1 0 0 0,0-1 1 0 0,0-1-1 0 0,-1 0 0 0 0,20-10 1 0 0,10-8-2063 0 0,0-3 0 0 0,64-49 0 0 0,-12 3-1493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5:01:28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1553 1120 4412 0 0,'6'-4'1509'0'0,"8"-8"-908"0"0,0 0 0 0 0,-1-2 1 0 0,-1 1-1 0 0,0-2 1 0 0,0 1-1 0 0,-1-2 0 0 0,-1 0 1 0 0,-1 0-1 0 0,-1 0 1 0 0,11-27-1 0 0,-6 8-29 0 0,-2 0 0 0 0,-1-1 0 0 0,-1 0 1 0 0,5-57-1 0 0,-13 67-408 0 0,0 0 0 0 0,-1 0 1 0 0,-2 0-1 0 0,-1 0 0 0 0,-1 0 1 0 0,-1 1-1 0 0,-1-1 0 0 0,-1 1 0 0 0,-1 0 1 0 0,-1 1-1 0 0,-2 0 0 0 0,0 1 1 0 0,-2 0-1 0 0,0 1 0 0 0,-2 0 1 0 0,-17-21-1 0 0,12 20-116 0 0,-1 1-1 0 0,0 1 1 0 0,-2 1-1 0 0,0 1 1 0 0,-1 1-1 0 0,-1 1 1 0 0,-1 1-1 0 0,0 1 1 0 0,-1 2 0 0 0,-1 0-1 0 0,0 2 1 0 0,0 1-1 0 0,-46-9 1 0 0,29 11-22 0 0,-1 3 1 0 0,0 1 0 0 0,0 2-1 0 0,0 3 1 0 0,-80 10 0 0 0,61 0-19 0 0,1 2 0 0 0,0 4 0 0 0,-84 33 0 0 0,117-37 6 0 0,2 1 1 0 0,0 1 0 0 0,0 2 0 0 0,2 1-1 0 0,0 1 1 0 0,1 1 0 0 0,1 1 0 0 0,1 2-1 0 0,1 0 1 0 0,0 2 0 0 0,3 0 0 0 0,0 1-1 0 0,-18 32 1 0 0,15-16 85 0 0,1 0 0 0 0,3 1 0 0 0,2 1 0 0 0,1 1 0 0 0,2 1 0 0 0,3 0 0 0 0,1 0 0 0 0,-4 71 1 0 0,10-72 47 0 0,2 1 0 0 0,3-1 0 0 0,1 0 1 0 0,2 0-1 0 0,2 0 0 0 0,2 0 1 0 0,3-1-1 0 0,29 82 0 0 0,-31-106-89 0 0,1 1-1 0 0,1-2 1 0 0,0 0-1 0 0,2 0 1 0 0,0-1-1 0 0,1 0 0 0 0,1-1 1 0 0,26 23-1 0 0,-26-28-39 0 0,0-1 1 0 0,1-1-1 0 0,0 0 0 0 0,0-1 0 0 0,1-1 0 0 0,0 0 0 0 0,1-2 0 0 0,0 0 0 0 0,0-1 0 0 0,0 0 1 0 0,26 2-1 0 0,-9-4-127 0 0,0-2 1 0 0,0-2 0 0 0,0-1-1 0 0,0-1 1 0 0,0-2 0 0 0,-1-2 0 0 0,0-1-1 0 0,0-1 1 0 0,55-24 0 0 0,15-15-2107 0 0,158-97 1 0 0,29-59-7220 0 0,-210 140 5549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5:01:52.0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4128 0 0,'1'5'2159'0'0,"1"45"2611"0"0,-2-45-2931 0 0,1-1-1637 0 0,-1-3-239 0 0,0-1 0 0 0,0 1 0 0 0,-1-1 0 0 0,1 1 1 0 0,0-1-1 0 0,0 1 0 0 0,0-1 0 0 0,1 1 0 0 0,-1-1 1 0 0,0 1-1 0 0,0-1 0 0 0,0 1 0 0 0,0-1 0 0 0,0 1 0 0 0,1-1 1 0 0,-1 1-1 0 0,0-1 0 0 0,0 1 0 0 0,1-1 0 0 0,-1 1 0 0 0,0-1 1 0 0,1 1-1 0 0,-1-1 0 0 0,0 0 0 0 0,1 1 0 0 0,-1-1 0 0 0,1 0 1 0 0,0 1-1 0 0,7-6-239 0 0,10-16-5978 0 0,-16 18 4182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5:01:53.9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866 942 3220 0 0,'18'1'573'0'0,"1"0"-1"0"0,-1-2 0 0 0,0 0 0 0 0,1-2 1 0 0,-1 1-1 0 0,0-2 0 0 0,0-1 0 0 0,-1 0 1 0 0,1-1-1 0 0,-1-1 0 0 0,0-1 1 0 0,-1 0-1 0 0,17-11 0 0 0,-18 9-357 0 0,1-1-1 0 0,-1-1 1 0 0,-1 0-1 0 0,0-1 1 0 0,-1 0-1 0 0,0-1 1 0 0,-1-1-1 0 0,0 0 1 0 0,-2-1-1 0 0,1 0 1 0 0,-2 0-1 0 0,0-1 1 0 0,-2 0 0 0 0,1-1-1 0 0,-2 1 1 0 0,0-2-1 0 0,-2 1 1 0 0,0 0-1 0 0,3-36 1 0 0,-6 28-97 0 0,-1 1 0 0 0,-2-1 0 0 0,-1 1 0 0 0,0-1 0 0 0,-2 1 0 0 0,-1 1 0 0 0,-1-1 0 0 0,-1 1 0 0 0,-17-35 0 0 0,17 43-66 0 0,-2 0 0 0 0,1 0 0 0 0,-2 1 0 0 0,0 0 0 0 0,-1 1 0 0 0,0 0 0 0 0,-1 1 0 0 0,-1 1-1 0 0,0 0 1 0 0,0 0 0 0 0,-1 2 0 0 0,-1 0 0 0 0,-30-15 0 0 0,21 15-33 0 0,-1 1 0 0 0,-1 1 0 0 0,0 2 0 0 0,0 0 0 0 0,0 2 0 0 0,0 1 0 0 0,-1 1 0 0 0,1 2-1 0 0,-1 0 1 0 0,1 2 0 0 0,0 1 0 0 0,-29 6 0 0 0,6 3 8 0 0,0 1 1 0 0,1 3-1 0 0,1 2 0 0 0,0 2 0 0 0,-66 39 1 0 0,90-44 7 0 0,0 2 0 0 0,1 0 0 0 0,1 2 1 0 0,0 0-1 0 0,2 1 0 0 0,0 1 0 0 0,1 1 0 0 0,2 1 1 0 0,0 1-1 0 0,1 0 0 0 0,2 1 0 0 0,-23 52 0 0 0,25-47 40 0 0,1 1 0 0 0,2 0 0 0 0,1 0 0 0 0,2 1 0 0 0,0 0 0 0 0,3 1 0 0 0,0-1 0 0 0,2 1 0 0 0,2-1 0 0 0,1 1 0 0 0,7 40-1 0 0,-3-48-12 0 0,0-1 0 0 0,2-1-1 0 0,0 0 1 0 0,2 0 0 0 0,0 0-1 0 0,1-1 1 0 0,2-1 0 0 0,0 0-1 0 0,1-1 1 0 0,1 0 0 0 0,1-1-1 0 0,1-1 1 0 0,1-1 0 0 0,0 0 0 0 0,1-1-1 0 0,0-1 1 0 0,2-1 0 0 0,42 23-1 0 0,-34-23-192 0 0,1-1-1 0 0,0-2 1 0 0,0-1-1 0 0,1-1 1 0 0,0-1-1 0 0,1-2 1 0 0,0-2-1 0 0,0 0 1 0 0,0-3-1 0 0,0 0 1 0 0,0-2-1 0 0,0-1 1 0 0,0-2-1 0 0,35-8 1 0 0,-28 2-1592 0 0,71-29 0 0 0,-83 27-156 0 0,0-1 0 0 0,-1-1 0 0 0,29-22-1 0 0,-12 3-2125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6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6 2880 0 0,'0'0'99'0'0,"0"-1"0"0"0,0 1 0 0 0,0 0 0 0 0,0 0 0 0 0,0-1 0 0 0,0 1-1 0 0,0 0 1 0 0,0 0 0 0 0,0-1 0 0 0,1 1 0 0 0,-1 0 0 0 0,0 0 0 0 0,0 0 0 0 0,0 0 0 0 0,0-1-1 0 0,1 1 1 0 0,-1 0 0 0 0,0 0 0 0 0,0 0 0 0 0,0 0 0 0 0,1-1 0 0 0,-1 1 0 0 0,0 0-1 0 0,0 0 1 0 0,1 0 0 0 0,-1 0 0 0 0,0 0 0 0 0,0 0 0 0 0,1 0 0 0 0,-1 0 0 0 0,0 0 0 0 0,0 0-1 0 0,0 0 1 0 0,1 0 0 0 0,-1 0 0 0 0,0 0 0 0 0,0 0 0 0 0,1 0 0 0 0,-1 0 0 0 0,0 0-1 0 0,1 1 1 0 0,2 12 1988 0 0,-6 37-1013 0 0,1-27-268 0 0,6 54 372 0 0,1 26-252 0 0,-5-93-1313 0 0,-1 0-1 0 0,0 0 1 0 0,-1-1 0 0 0,0 1 0 0 0,0 0 0 0 0,-1-1-1 0 0,0 0 1 0 0,-5 10 0 0 0,-14 7-4202 0 0,12-14 2987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7.3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0 198 2376 0 0,'1'-10'294'0'0,"0"1"-1"0"0,0 0 0 0 0,1 0 0 0 0,0 0 1 0 0,1 0-1 0 0,0 0 0 0 0,0 0 0 0 0,1 1 1 0 0,0-1-1 0 0,0 1 0 0 0,1 0 1 0 0,0 1-1 0 0,1-1 0 0 0,0 1 0 0 0,0 0 1 0 0,0 0-1 0 0,1 1 0 0 0,0 0 1 0 0,0 0-1 0 0,0 0 0 0 0,1 1 0 0 0,0 0 1 0 0,0 1-1 0 0,0 0 0 0 0,14-5 1 0 0,-20 8-243 0 0,0 0 1 0 0,0 1 0 0 0,-1-1-1 0 0,1 1 1 0 0,0-1 0 0 0,0 1-1 0 0,0 0 1 0 0,0 0 0 0 0,0-1-1 0 0,0 2 1 0 0,0-1 0 0 0,0 0-1 0 0,0 0 1 0 0,0 1 0 0 0,0-1 0 0 0,0 1-1 0 0,0-1 1 0 0,-1 1 0 0 0,1 0-1 0 0,0 0 1 0 0,0-1 0 0 0,-1 1-1 0 0,1 1 1 0 0,0-1 0 0 0,-1 0-1 0 0,1 0 1 0 0,-1 1 0 0 0,0-1-1 0 0,1 1 1 0 0,-1-1 0 0 0,0 1-1 0 0,0-1 1 0 0,2 4 0 0 0,-1-1 84 0 0,0 1 1 0 0,0-1 0 0 0,-1 1-1 0 0,1 0 1 0 0,-1-1 0 0 0,0 1-1 0 0,-1 0 1 0 0,1 0 0 0 0,-1 0-1 0 0,0 0 1 0 0,0 5 0 0 0,-2 0 22 0 0,0-1 1 0 0,-1 1-1 0 0,0 0 1 0 0,0-1 0 0 0,-1 0-1 0 0,0 1 1 0 0,-1-1 0 0 0,0-1-1 0 0,0 1 1 0 0,-13 14-1 0 0,-4 3 447 0 0,-46 39 0 0 0,66-63-580 0 0,0 0 92 0 0,28-19-192 0 0,-20 15 76 0 0,0 1 0 0 0,0-1-1 0 0,0 1 1 0 0,0 1 0 0 0,1-1-1 0 0,-1 1 1 0 0,0 0 0 0 0,1 0-1 0 0,-1 1 1 0 0,0-1 0 0 0,0 1 0 0 0,1 1-1 0 0,-1 0 1 0 0,0-1 0 0 0,0 2-1 0 0,-1-1 1 0 0,1 1 0 0 0,0 0-1 0 0,-1 0 1 0 0,1 0 0 0 0,-1 1-1 0 0,0 0 1 0 0,0 0 0 0 0,-1 0 0 0 0,1 0-1 0 0,-1 1 1 0 0,0 0 0 0 0,0 0-1 0 0,0 0 1 0 0,-1 1 0 0 0,0-1-1 0 0,0 1 1 0 0,0-1 0 0 0,3 12 0 0 0,-6-16 23 0 0,1 1 0 0 0,-1-1 0 0 0,1 1 1 0 0,-1 0-1 0 0,0-1 0 0 0,0 1 1 0 0,1-1-1 0 0,-1 1 0 0 0,0 0 1 0 0,-1-1-1 0 0,1 1 0 0 0,0-1 1 0 0,0 1-1 0 0,-1-1 0 0 0,1 1 1 0 0,-1-1-1 0 0,1 1 0 0 0,-1-1 1 0 0,0 1-1 0 0,1-1 0 0 0,-1 1 1 0 0,0-1-1 0 0,0 0 0 0 0,0 0 0 0 0,0 1 1 0 0,0-1-1 0 0,0 0 0 0 0,-1 0 1 0 0,1 0-1 0 0,-2 1 0 0 0,-46 23 390 0 0,38-20-372 0 0,2-2-197 0 0,1-1 0 0 0,0 1 0 0 0,-1-1-1 0 0,1-1 1 0 0,-1 0 0 0 0,1 0 0 0 0,-1-1 0 0 0,0 0-1 0 0,1 0 1 0 0,-1-1 0 0 0,0 0 0 0 0,-12-3-1 0 0,-13-9-5491 0 0,31 11 2966 0 0,1 1 466 0 0,-9-7 449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7.6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1 3848 0 0,'0'0'1483'0'0,"7"40"4516"0"0,-7-36-5911 0 0,0 1-1 0 0,0 0 1 0 0,-1-1-1 0 0,0 1 0 0 0,1 0 1 0 0,-2-1-1 0 0,1 1 1 0 0,0-1-1 0 0,-1 0 1 0 0,0 1-1 0 0,0-1 0 0 0,0 0 1 0 0,0 0-1 0 0,-1 0 1 0 0,0 0-1 0 0,-6 6 1 0 0,8-8-910 0 0,-10 4-1221 0 0,7-4-3059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8.0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33 3752 0 0,'2'-16'4421'0'0,"0"-1"-1129"0"0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1-12T14:00:18.4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267 144 3476 0 0,'7'-7'940'0'0,"-1"0"-1"0"0,0-1 0 0 0,0 0 0 0 0,0 0 0 0 0,5-13 0 0 0,-9 18-723 0 0,-1 0-1 0 0,0 0 0 0 0,0-1 1 0 0,0 1-1 0 0,0 0 0 0 0,-1 0 0 0 0,1-1 1 0 0,-1 1-1 0 0,0 0 0 0 0,0-1 1 0 0,0 1-1 0 0,0 0 0 0 0,-1 0 0 0 0,1-1 1 0 0,-1 1-1 0 0,0 0 0 0 0,0 0 1 0 0,-2-5-1 0 0,2 6-159 0 0,0 1 0 0 0,-1-1 0 0 0,1 1 0 0 0,-1 0 0 0 0,1-1 1 0 0,-1 1-1 0 0,0 0 0 0 0,1 0 0 0 0,-1 0 0 0 0,0 0 0 0 0,0 0 0 0 0,0 0 0 0 0,0 1 0 0 0,0-1 0 0 0,0 1 1 0 0,0-1-1 0 0,0 1 0 0 0,0 0 0 0 0,0 0 0 0 0,0 0 0 0 0,0 0 0 0 0,0 0 0 0 0,0 0 0 0 0,0 0 0 0 0,0 1 1 0 0,0-1-1 0 0,0 1 0 0 0,0-1 0 0 0,-2 2 0 0 0,-58 22 735 0 0,47-16-649 0 0,1 0 0 0 0,-1 2-1 0 0,1 0 1 0 0,1 0 0 0 0,0 1-1 0 0,1 1 1 0 0,0 0 0 0 0,0 1 0 0 0,1 0-1 0 0,1 0 1 0 0,1 1 0 0 0,-10 18-1 0 0,15-26-110 0 0,1 1 0 0 0,1-1 0 0 0,-1 0-1 0 0,1 1 1 0 0,0 0 0 0 0,1-1 0 0 0,-1 1 0 0 0,1 0-1 0 0,0 0 1 0 0,1 0 0 0 0,0 0 0 0 0,0 0-1 0 0,1 0 1 0 0,-1-1 0 0 0,1 1 0 0 0,1 0-1 0 0,0 0 1 0 0,0-1 0 0 0,0 1 0 0 0,0-1-1 0 0,1 1 1 0 0,0-1 0 0 0,1 0 0 0 0,-1 0 0 0 0,1 0-1 0 0,0-1 1 0 0,1 1 0 0 0,-1-1 0 0 0,1 0-1 0 0,0-1 1 0 0,0 1 0 0 0,7 4 0 0 0,-1-2-132 0 0,-1-1 1 0 0,1 0 0 0 0,0 0-1 0 0,1-1 1 0 0,-1-1-1 0 0,1 0 1 0 0,0 0 0 0 0,0-2-1 0 0,0 1 1 0 0,1-1-1 0 0,-1-1 1 0 0,0 0 0 0 0,1-1-1 0 0,-1 0 1 0 0,22-4 0 0 0,-27 2-891 0 0,0 0 1 0 0,0 0 0 0 0,0 0-1 0 0,0-1 1 0 0,-1 0 0 0 0,1-1-1 0 0,-1 1 1 0 0,0-1 0 0 0,10-9-1 0 0,-12 10 92 0 0,9-6-1798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C9-0D0C-4367-9117-97970722435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en-US" sz="1200" b="0" dirty="0"/>
              <a:t>‹#›</a:t>
            </a:fld>
            <a:endParaRPr lang="en-US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355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560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76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969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17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379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17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717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Cycle = chu trình</a:t>
            </a:r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Cycle = chu trình</a:t>
            </a:r>
          </a:p>
        </p:txBody>
      </p:sp>
      <p:sp>
        <p:nvSpPr>
          <p:cNvPr id="4915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30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Let them discuss how to implement, try some lines</a:t>
            </a:r>
          </a:p>
        </p:txBody>
      </p:sp>
      <p:sp>
        <p:nvSpPr>
          <p:cNvPr id="5120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922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675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6963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577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88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601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This algorithm uses label-correcting method</a:t>
            </a:r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51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https://www.geeksforgeeks.org/floyd-warshall-algorithm-dp-16/</a:t>
            </a:r>
          </a:p>
        </p:txBody>
      </p:sp>
      <p:sp>
        <p:nvSpPr>
          <p:cNvPr id="8806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b="0" dirty="0"/>
              <a:t>52</a:t>
            </a:fld>
            <a:endParaRPr lang="en-US" altLang="en-US" sz="1200" b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911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b="0" dirty="0"/>
              <a:t>54</a:t>
            </a:fld>
            <a:endParaRPr lang="en-US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</a:t>
            </a:r>
          </a:p>
          <a:p>
            <a:pPr lvl="0"/>
            <a:r>
              <a:rPr lang="en-US" altLang="en-US" dirty="0"/>
              <a:t>Computer network:http://www.microsoft.com/mspress/books/sampchap/4800/0735611874-01.gif</a:t>
            </a:r>
          </a:p>
          <a:p>
            <a:pPr lvl="0"/>
            <a:r>
              <a:rPr lang="en-US" altLang="en-US" dirty="0"/>
              <a:t>Air Flight map: http://www.vietnamairlines.com.vn</a:t>
            </a:r>
          </a:p>
        </p:txBody>
      </p:sp>
      <p:sp>
        <p:nvSpPr>
          <p:cNvPr id="1126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342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547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331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536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946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150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10</a:t>
            </a:fld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l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b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31" name="Picture 10" descr="logo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600200" cy="4762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21" Type="http://schemas.openxmlformats.org/officeDocument/2006/relationships/customXml" Target="../ink/ink9.xml"/><Relationship Id="rId42" Type="http://schemas.openxmlformats.org/officeDocument/2006/relationships/image" Target="../media/image101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customXml" Target="../ink/ink33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88.png"/><Relationship Id="rId29" Type="http://schemas.openxmlformats.org/officeDocument/2006/relationships/customXml" Target="../ink/ink13.xml"/><Relationship Id="rId11" Type="http://schemas.openxmlformats.org/officeDocument/2006/relationships/customXml" Target="../ink/ink4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17.xml"/><Relationship Id="rId40" Type="http://schemas.openxmlformats.org/officeDocument/2006/relationships/image" Target="../media/image100.png"/><Relationship Id="rId45" Type="http://schemas.openxmlformats.org/officeDocument/2006/relationships/customXml" Target="../ink/ink21.xml"/><Relationship Id="rId53" Type="http://schemas.openxmlformats.org/officeDocument/2006/relationships/customXml" Target="../ink/ink25.xml"/><Relationship Id="rId58" Type="http://schemas.openxmlformats.org/officeDocument/2006/relationships/image" Target="../media/image109.png"/><Relationship Id="rId66" Type="http://schemas.openxmlformats.org/officeDocument/2006/relationships/customXml" Target="../ink/ink32.xml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19" Type="http://schemas.openxmlformats.org/officeDocument/2006/relationships/customXml" Target="../ink/ink8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12.xml"/><Relationship Id="rId30" Type="http://schemas.openxmlformats.org/officeDocument/2006/relationships/image" Target="../media/image95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104.png"/><Relationship Id="rId56" Type="http://schemas.openxmlformats.org/officeDocument/2006/relationships/image" Target="../media/image108.png"/><Relationship Id="rId64" Type="http://schemas.openxmlformats.org/officeDocument/2006/relationships/image" Target="../media/image112.png"/><Relationship Id="rId69" Type="http://schemas.openxmlformats.org/officeDocument/2006/relationships/image" Target="../media/image114.png"/><Relationship Id="rId8" Type="http://schemas.openxmlformats.org/officeDocument/2006/relationships/image" Target="../media/image84.png"/><Relationship Id="rId51" Type="http://schemas.openxmlformats.org/officeDocument/2006/relationships/customXml" Target="../ink/ink24.xml"/><Relationship Id="rId72" Type="http://schemas.openxmlformats.org/officeDocument/2006/relationships/customXml" Target="../ink/ink35.xml"/><Relationship Id="rId3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59" Type="http://schemas.openxmlformats.org/officeDocument/2006/relationships/customXml" Target="../ink/ink28.xml"/><Relationship Id="rId67" Type="http://schemas.openxmlformats.org/officeDocument/2006/relationships/image" Target="../media/image113.png"/><Relationship Id="rId20" Type="http://schemas.openxmlformats.org/officeDocument/2006/relationships/image" Target="../media/image90.png"/><Relationship Id="rId41" Type="http://schemas.openxmlformats.org/officeDocument/2006/relationships/customXml" Target="../ink/ink19.xml"/><Relationship Id="rId54" Type="http://schemas.openxmlformats.org/officeDocument/2006/relationships/image" Target="../media/image107.png"/><Relationship Id="rId62" Type="http://schemas.openxmlformats.org/officeDocument/2006/relationships/image" Target="../media/image111.png"/><Relationship Id="rId70" Type="http://schemas.openxmlformats.org/officeDocument/2006/relationships/customXml" Target="../ink/ink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85.png"/><Relationship Id="rId31" Type="http://schemas.openxmlformats.org/officeDocument/2006/relationships/customXml" Target="../ink/ink14.xml"/><Relationship Id="rId44" Type="http://schemas.openxmlformats.org/officeDocument/2006/relationships/image" Target="../media/image102.png"/><Relationship Id="rId52" Type="http://schemas.openxmlformats.org/officeDocument/2006/relationships/image" Target="../media/image106.png"/><Relationship Id="rId60" Type="http://schemas.openxmlformats.org/officeDocument/2006/relationships/image" Target="../media/image110.png"/><Relationship Id="rId65" Type="http://schemas.openxmlformats.org/officeDocument/2006/relationships/customXml" Target="../ink/ink31.xml"/><Relationship Id="rId73" Type="http://schemas.openxmlformats.org/officeDocument/2006/relationships/image" Target="../media/image116.png"/><Relationship Id="rId4" Type="http://schemas.openxmlformats.org/officeDocument/2006/relationships/image" Target="../media/image82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89.png"/><Relationship Id="rId39" Type="http://schemas.openxmlformats.org/officeDocument/2006/relationships/customXml" Target="../ink/ink18.xml"/><Relationship Id="rId34" Type="http://schemas.openxmlformats.org/officeDocument/2006/relationships/image" Target="../media/image97.png"/><Relationship Id="rId50" Type="http://schemas.openxmlformats.org/officeDocument/2006/relationships/image" Target="../media/image105.png"/><Relationship Id="rId55" Type="http://schemas.openxmlformats.org/officeDocument/2006/relationships/customXml" Target="../ink/ink26.xml"/><Relationship Id="rId7" Type="http://schemas.openxmlformats.org/officeDocument/2006/relationships/customXml" Target="../ink/ink2.xml"/><Relationship Id="rId71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13" Type="http://schemas.openxmlformats.org/officeDocument/2006/relationships/image" Target="../media/image123.png"/><Relationship Id="rId18" Type="http://schemas.openxmlformats.org/officeDocument/2006/relationships/customXml" Target="../ink/ink43.xml"/><Relationship Id="rId3" Type="http://schemas.openxmlformats.org/officeDocument/2006/relationships/image" Target="../media/image118.png"/><Relationship Id="rId21" Type="http://schemas.openxmlformats.org/officeDocument/2006/relationships/image" Target="../media/image127.png"/><Relationship Id="rId7" Type="http://schemas.openxmlformats.org/officeDocument/2006/relationships/image" Target="../media/image120.png"/><Relationship Id="rId12" Type="http://schemas.openxmlformats.org/officeDocument/2006/relationships/customXml" Target="../ink/ink40.xml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44.xml"/><Relationship Id="rId16" Type="http://schemas.openxmlformats.org/officeDocument/2006/relationships/customXml" Target="../ink/ink42.xml"/><Relationship Id="rId20" Type="http://schemas.openxmlformats.org/officeDocument/2006/relationships/customXml" Target="../ink/ink4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7.xml"/><Relationship Id="rId11" Type="http://schemas.openxmlformats.org/officeDocument/2006/relationships/image" Target="../media/image122.png"/><Relationship Id="rId5" Type="http://schemas.openxmlformats.org/officeDocument/2006/relationships/image" Target="../media/image119.png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10" Type="http://schemas.openxmlformats.org/officeDocument/2006/relationships/customXml" Target="../ink/ink39.xml"/><Relationship Id="rId19" Type="http://schemas.openxmlformats.org/officeDocument/2006/relationships/image" Target="../media/image126.png"/><Relationship Id="rId4" Type="http://schemas.openxmlformats.org/officeDocument/2006/relationships/customXml" Target="../ink/ink36.xml"/><Relationship Id="rId9" Type="http://schemas.openxmlformats.org/officeDocument/2006/relationships/image" Target="../media/image121.png"/><Relationship Id="rId14" Type="http://schemas.openxmlformats.org/officeDocument/2006/relationships/customXml" Target="../ink/ink41.xml"/><Relationship Id="rId22" Type="http://schemas.openxmlformats.org/officeDocument/2006/relationships/customXml" Target="../ink/ink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customXml" Target="../ink/ink4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8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6" name="Title 1"/>
          <p:cNvSpPr>
            <a:spLocks noGrp="1"/>
          </p:cNvSpPr>
          <p:nvPr>
            <p:ph type="ctrTitle"/>
          </p:nvPr>
        </p:nvSpPr>
        <p:spPr>
          <a:xfrm>
            <a:off x="533400" y="2590800"/>
            <a:ext cx="7620000" cy="762000"/>
          </a:xfrm>
        </p:spPr>
        <p:txBody>
          <a:bodyPr vert="horz" wrap="square" lIns="91440" tIns="45720" rIns="91440" bIns="45720" anchor="ctr" anchorCtr="0">
            <a:spAutoFit/>
          </a:bodyPr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/>
            <a: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 5. Graphs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3077" name="Text Box 3"/>
          <p:cNvSpPr txBox="1"/>
          <p:nvPr/>
        </p:nvSpPr>
        <p:spPr>
          <a:xfrm>
            <a:off x="2819400" y="3429000"/>
            <a:ext cx="3352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048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048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5975" y="1008063"/>
            <a:ext cx="7513638" cy="5114925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vertices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said to be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adjacent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there is an edge whose end vertices are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An edge is said to be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incident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vertex if the vertex is one of the edge’s endpoints.</a:t>
            </a:r>
          </a:p>
        </p:txBody>
      </p:sp>
      <p:sp>
        <p:nvSpPr>
          <p:cNvPr id="2048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10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048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3429000"/>
            <a:ext cx="262890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389313"/>
            <a:ext cx="26289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381000" y="1668463"/>
            <a:ext cx="4124325" cy="1568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The two vertices joined by an edge are called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 vertices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endpoints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of the edge.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0263" y="1652588"/>
            <a:ext cx="3973513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If an edge is directed, its first endpoint is its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the other is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destination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edge.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253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2532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22533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838325"/>
            <a:ext cx="8305800" cy="4081463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outgoing edges </a:t>
            </a:r>
            <a:r>
              <a:rPr lang="en-US" altLang="en-US" dirty="0">
                <a:solidFill>
                  <a:srgbClr val="00B050"/>
                </a:solidFill>
              </a:rPr>
              <a:t>of a vertex </a:t>
            </a:r>
            <a:r>
              <a:rPr lang="en-US" altLang="en-US" dirty="0"/>
              <a:t>are the directed edges whose origin is that vertex.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incoming edges </a:t>
            </a:r>
            <a:r>
              <a:rPr lang="en-US" altLang="en-US" dirty="0">
                <a:solidFill>
                  <a:srgbClr val="00B050"/>
                </a:solidFill>
              </a:rPr>
              <a:t>of a vertex </a:t>
            </a:r>
            <a:r>
              <a:rPr lang="en-US" altLang="en-US" dirty="0"/>
              <a:t>are the directed edges whose destination is that vertex.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degree</a:t>
            </a:r>
            <a:r>
              <a:rPr lang="en-US" altLang="en-US" b="1" i="1" dirty="0"/>
              <a:t> </a:t>
            </a:r>
            <a:r>
              <a:rPr lang="en-US" altLang="en-US" dirty="0"/>
              <a:t>of a vertex </a:t>
            </a:r>
            <a:r>
              <a:rPr lang="en-US" altLang="en-US" i="1" dirty="0"/>
              <a:t>v</a:t>
            </a:r>
            <a:r>
              <a:rPr lang="en-US" altLang="en-US" dirty="0"/>
              <a:t>, denoted </a:t>
            </a:r>
            <a:r>
              <a:rPr lang="en-US" altLang="en-US" b="1" dirty="0">
                <a:solidFill>
                  <a:srgbClr val="00B050"/>
                </a:solidFill>
              </a:rPr>
              <a:t>deg(</a:t>
            </a:r>
            <a:r>
              <a:rPr lang="en-US" altLang="en-US" b="1" i="1" dirty="0">
                <a:solidFill>
                  <a:srgbClr val="00B050"/>
                </a:solidFill>
              </a:rPr>
              <a:t>v</a:t>
            </a:r>
            <a:r>
              <a:rPr lang="en-US" altLang="en-US" b="1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, is the number of incident edges of </a:t>
            </a:r>
            <a:r>
              <a:rPr lang="en-US" altLang="en-US" i="1" dirty="0"/>
              <a:t>v</a:t>
            </a:r>
            <a:r>
              <a:rPr lang="en-US" altLang="en-US" dirty="0"/>
              <a:t>. </a:t>
            </a:r>
          </a:p>
          <a:p>
            <a:pPr marL="319405" lvl="0" indent="-319405"/>
            <a:r>
              <a:rPr lang="en-US" altLang="en-US" dirty="0"/>
              <a:t>If </a:t>
            </a:r>
            <a:r>
              <a:rPr lang="en-US" altLang="en-US" dirty="0">
                <a:solidFill>
                  <a:srgbClr val="00B050"/>
                </a:solidFill>
              </a:rPr>
              <a:t>deg(u) = 0 </a:t>
            </a:r>
            <a:r>
              <a:rPr lang="en-US" altLang="en-US" dirty="0"/>
              <a:t>then u is called </a:t>
            </a:r>
            <a:r>
              <a:rPr lang="en-US" altLang="en-US" b="1" i="1" dirty="0">
                <a:solidFill>
                  <a:srgbClr val="00B050"/>
                </a:solidFill>
              </a:rPr>
              <a:t>isolated vertex</a:t>
            </a:r>
            <a:r>
              <a:rPr lang="en-US" altLang="en-US" dirty="0"/>
              <a:t>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in-degree</a:t>
            </a:r>
            <a:r>
              <a:rPr lang="en-US" altLang="en-US" b="1" i="1" dirty="0"/>
              <a:t> </a:t>
            </a:r>
            <a:r>
              <a:rPr lang="en-US" altLang="en-US" dirty="0"/>
              <a:t>and </a:t>
            </a:r>
            <a:r>
              <a:rPr lang="en-US" altLang="en-US" b="1" i="1" dirty="0">
                <a:solidFill>
                  <a:srgbClr val="00B050"/>
                </a:solidFill>
              </a:rPr>
              <a:t>out-degree</a:t>
            </a:r>
            <a:r>
              <a:rPr lang="en-US" altLang="en-US" b="1" i="1" dirty="0"/>
              <a:t> </a:t>
            </a:r>
            <a:r>
              <a:rPr lang="en-US" altLang="en-US" dirty="0"/>
              <a:t>of a vertex </a:t>
            </a:r>
            <a:r>
              <a:rPr lang="en-US" altLang="en-US" i="1" dirty="0"/>
              <a:t>v </a:t>
            </a:r>
            <a:r>
              <a:rPr lang="en-US" altLang="en-US" dirty="0"/>
              <a:t>are the number of the incoming and outgoing edges of </a:t>
            </a:r>
            <a:r>
              <a:rPr lang="en-US" altLang="en-US" i="1" dirty="0"/>
              <a:t>v</a:t>
            </a:r>
            <a:r>
              <a:rPr lang="en-US" altLang="en-US" dirty="0"/>
              <a:t>, and are denoted </a:t>
            </a:r>
            <a:r>
              <a:rPr lang="en-US" altLang="en-US" dirty="0">
                <a:solidFill>
                  <a:srgbClr val="00B050"/>
                </a:solidFill>
              </a:rPr>
              <a:t>indeg(</a:t>
            </a:r>
            <a:r>
              <a:rPr lang="en-US" altLang="en-US" i="1" dirty="0">
                <a:solidFill>
                  <a:srgbClr val="00B050"/>
                </a:solidFill>
              </a:rPr>
              <a:t>v</a:t>
            </a:r>
            <a:r>
              <a:rPr lang="en-US" altLang="en-US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0B050"/>
                </a:solidFill>
              </a:rPr>
              <a:t>outdeg(</a:t>
            </a:r>
            <a:r>
              <a:rPr lang="en-US" altLang="en-US" i="1" dirty="0">
                <a:solidFill>
                  <a:srgbClr val="00B050"/>
                </a:solidFill>
              </a:rPr>
              <a:t>v</a:t>
            </a:r>
            <a:r>
              <a:rPr lang="en-US" altLang="en-US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, respectively.</a:t>
            </a:r>
          </a:p>
        </p:txBody>
      </p:sp>
      <p:sp>
        <p:nvSpPr>
          <p:cNvPr id="2253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253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7588"/>
            <a:ext cx="262890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457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4580" name="Rectangle 2"/>
          <p:cNvSpPr>
            <a:spLocks noGrp="1"/>
          </p:cNvSpPr>
          <p:nvPr>
            <p:ph type="title"/>
          </p:nvPr>
        </p:nvSpPr>
        <p:spPr>
          <a:xfrm>
            <a:off x="457200" y="133985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Application</a:t>
            </a:r>
          </a:p>
        </p:txBody>
      </p:sp>
      <p:sp>
        <p:nvSpPr>
          <p:cNvPr id="24581" name="Rectangle 3"/>
          <p:cNvSpPr>
            <a:spLocks noGrp="1"/>
          </p:cNvSpPr>
          <p:nvPr>
            <p:ph sz="quarter" idx="4294967295"/>
          </p:nvPr>
        </p:nvSpPr>
        <p:spPr>
          <a:xfrm>
            <a:off x="533400" y="849313"/>
            <a:ext cx="8305800" cy="2751137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dirty="0"/>
              <a:t>city map</a:t>
            </a:r>
            <a:r>
              <a:rPr lang="en-US" altLang="en-US" dirty="0"/>
              <a:t> can be modeled as a </a:t>
            </a:r>
            <a:r>
              <a:rPr lang="en-US" altLang="en-US" b="1" dirty="0"/>
              <a:t>graph:</a:t>
            </a:r>
          </a:p>
          <a:p>
            <a:pPr marL="719455" lvl="1" indent="-319405" algn="just"/>
            <a:r>
              <a:rPr lang="en-US" altLang="en-US" b="1" dirty="0"/>
              <a:t>Vertices</a:t>
            </a:r>
            <a:r>
              <a:rPr lang="en-US" altLang="en-US" dirty="0"/>
              <a:t> are intersections or dead ends, </a:t>
            </a:r>
          </a:p>
          <a:p>
            <a:pPr marL="719455" lvl="1" indent="-319405" algn="just"/>
            <a:r>
              <a:rPr lang="en-US" altLang="en-US" b="1" dirty="0"/>
              <a:t>Edges</a:t>
            </a:r>
            <a:r>
              <a:rPr lang="en-US" altLang="en-US" dirty="0"/>
              <a:t> are stretches of streets without intersections</a:t>
            </a:r>
          </a:p>
          <a:p>
            <a:pPr marL="319405" lvl="0" indent="-319405" algn="just"/>
            <a:r>
              <a:rPr lang="en-US" altLang="en-US" dirty="0"/>
              <a:t>This graph has both undirected edges, which correspond to stretches of </a:t>
            </a:r>
            <a:r>
              <a:rPr lang="en-US" altLang="en-US" i="1" dirty="0"/>
              <a:t>two-way streets</a:t>
            </a:r>
            <a:r>
              <a:rPr lang="en-US" altLang="en-US" dirty="0"/>
              <a:t>, and directed edges, which correspond to stretches of </a:t>
            </a:r>
            <a:r>
              <a:rPr lang="en-US" altLang="en-US" i="1" dirty="0"/>
              <a:t>one-way streets</a:t>
            </a:r>
            <a:r>
              <a:rPr lang="en-US" altLang="en-US" dirty="0"/>
              <a:t>. Thus, in this way, a graph modeling a city map is a </a:t>
            </a:r>
            <a:r>
              <a:rPr lang="en-US" altLang="en-US" b="1" dirty="0">
                <a:solidFill>
                  <a:srgbClr val="00B050"/>
                </a:solidFill>
              </a:rPr>
              <a:t>mixed graph</a:t>
            </a:r>
            <a:r>
              <a:rPr lang="en-US" altLang="en-US" dirty="0"/>
              <a:t>.</a:t>
            </a:r>
          </a:p>
        </p:txBody>
      </p:sp>
      <p:sp>
        <p:nvSpPr>
          <p:cNvPr id="2458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458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88" y="3611563"/>
            <a:ext cx="6016625" cy="275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662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6628" name="Rectangle 2"/>
          <p:cNvSpPr>
            <a:spLocks noGrp="1"/>
          </p:cNvSpPr>
          <p:nvPr>
            <p:ph type="title"/>
          </p:nvPr>
        </p:nvSpPr>
        <p:spPr>
          <a:xfrm>
            <a:off x="457200" y="302260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</a:t>
            </a:r>
            <a:r>
              <a:rPr lang="en-US" altLang="en-US" sz="4000" b="1" dirty="0">
                <a:solidFill>
                  <a:srgbClr val="CC3300"/>
                </a:solidFill>
                <a:sym typeface="+mn-ea"/>
              </a:rPr>
              <a:t>Application</a:t>
            </a:r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26629" name="Rectangle 3"/>
          <p:cNvSpPr>
            <a:spLocks noGrp="1"/>
          </p:cNvSpPr>
          <p:nvPr>
            <p:ph sz="quarter" idx="4294967295"/>
          </p:nvPr>
        </p:nvSpPr>
        <p:spPr>
          <a:xfrm>
            <a:off x="152400" y="1044575"/>
            <a:ext cx="8839200" cy="252888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Physical examples of graphs are present in the </a:t>
            </a:r>
            <a:r>
              <a:rPr lang="en-US" altLang="en-US" b="1" dirty="0"/>
              <a:t>electrical wiring</a:t>
            </a:r>
            <a:r>
              <a:rPr lang="en-US" altLang="en-US" dirty="0"/>
              <a:t> and </a:t>
            </a:r>
            <a:r>
              <a:rPr lang="en-US" altLang="en-US" b="1" dirty="0"/>
              <a:t>plumbing networks</a:t>
            </a:r>
            <a:r>
              <a:rPr lang="en-US" altLang="en-US" dirty="0"/>
              <a:t> of a building. </a:t>
            </a:r>
          </a:p>
          <a:p>
            <a:pPr marL="719455" lvl="1" indent="-319405"/>
            <a:r>
              <a:rPr lang="en-US" altLang="en-US" sz="2400" dirty="0"/>
              <a:t>Each connector, fixture, or outlet is viewed as a </a:t>
            </a:r>
            <a:r>
              <a:rPr lang="en-US" altLang="en-US" sz="2400" b="1" dirty="0"/>
              <a:t>vertex</a:t>
            </a:r>
            <a:r>
              <a:rPr lang="en-US" altLang="en-US" sz="2400" dirty="0"/>
              <a:t>, </a:t>
            </a:r>
          </a:p>
          <a:p>
            <a:pPr marL="719455" lvl="1" indent="-319405"/>
            <a:r>
              <a:rPr lang="en-US" altLang="en-US" sz="2400" dirty="0"/>
              <a:t>Each uninterrupted stretch of wire or pipe is viewed as an edge. </a:t>
            </a:r>
          </a:p>
          <a:p>
            <a:pPr marL="319405" lvl="0" indent="-319405"/>
            <a:r>
              <a:rPr lang="en-US" altLang="en-US" dirty="0"/>
              <a:t>Such graphs are actually components of much larger graphs, namely the local power and water distribution networks.</a:t>
            </a:r>
          </a:p>
        </p:txBody>
      </p:sp>
      <p:sp>
        <p:nvSpPr>
          <p:cNvPr id="26630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663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49675"/>
            <a:ext cx="6248400" cy="307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867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8676" name="Rectangle 2"/>
          <p:cNvSpPr>
            <a:spLocks noGrp="1"/>
          </p:cNvSpPr>
          <p:nvPr>
            <p:ph type="title"/>
          </p:nvPr>
        </p:nvSpPr>
        <p:spPr>
          <a:xfrm>
            <a:off x="457200" y="302260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</a:t>
            </a:r>
            <a:r>
              <a:rPr lang="en-US" altLang="en-US" sz="4000" b="1" dirty="0">
                <a:solidFill>
                  <a:srgbClr val="CC3300"/>
                </a:solidFill>
                <a:sym typeface="+mn-ea"/>
              </a:rPr>
              <a:t>Application</a:t>
            </a:r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28677" name="Rectangle 3"/>
          <p:cNvSpPr>
            <a:spLocks noGrp="1"/>
          </p:cNvSpPr>
          <p:nvPr>
            <p:ph sz="quarter" idx="4294967295"/>
          </p:nvPr>
        </p:nvSpPr>
        <p:spPr>
          <a:xfrm>
            <a:off x="0" y="1066800"/>
            <a:ext cx="9144000" cy="2246313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Air transportation by constructing a graph, called a </a:t>
            </a:r>
            <a:r>
              <a:rPr lang="en-US" altLang="en-US" b="1" dirty="0"/>
              <a:t>flight network</a:t>
            </a:r>
            <a:r>
              <a:rPr lang="en-US" altLang="en-US" dirty="0"/>
              <a:t> </a:t>
            </a:r>
          </a:p>
          <a:p>
            <a:pPr marL="719455" lvl="1" indent="-319405"/>
            <a:r>
              <a:rPr lang="en-US" altLang="en-US" dirty="0"/>
              <a:t>Vertices are associated with airports, </a:t>
            </a:r>
          </a:p>
          <a:p>
            <a:pPr marL="719455" lvl="1" indent="-319405"/>
            <a:r>
              <a:rPr lang="en-US" altLang="en-US" dirty="0"/>
              <a:t>Edges are associated with flights. </a:t>
            </a:r>
          </a:p>
          <a:p>
            <a:pPr marL="1119505" lvl="2" indent="-319405"/>
            <a:r>
              <a:rPr lang="en-US" altLang="en-US" sz="2000" dirty="0"/>
              <a:t>The edges are directed because a given flight has a specific travel direction. </a:t>
            </a:r>
          </a:p>
          <a:p>
            <a:pPr marL="1119505" lvl="2" indent="-319405"/>
            <a:r>
              <a:rPr lang="en-US" altLang="en-US" sz="2000" dirty="0"/>
              <a:t>The endpoints of an edge </a:t>
            </a:r>
            <a:r>
              <a:rPr lang="en-US" altLang="en-US" sz="2000" i="1" dirty="0"/>
              <a:t>e </a:t>
            </a:r>
            <a:r>
              <a:rPr lang="en-US" altLang="en-US" sz="2000" dirty="0"/>
              <a:t>correspond respectively to the origin and destination of the flight corresponding to </a:t>
            </a:r>
            <a:r>
              <a:rPr lang="en-US" altLang="en-US" sz="2000" i="1" dirty="0"/>
              <a:t>e</a:t>
            </a:r>
            <a:r>
              <a:rPr lang="en-US" altLang="en-US" sz="2000" dirty="0"/>
              <a:t>.</a:t>
            </a:r>
          </a:p>
        </p:txBody>
      </p:sp>
      <p:sp>
        <p:nvSpPr>
          <p:cNvPr id="2867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8679" name="Picture 7"/>
          <p:cNvPicPr>
            <a:picLocks noChangeAspect="1"/>
          </p:cNvPicPr>
          <p:nvPr/>
        </p:nvPicPr>
        <p:blipFill>
          <a:blip r:embed="rId3"/>
          <a:srcRect l="48750" t="41000" r="25000" b="28999"/>
          <a:stretch>
            <a:fillRect/>
          </a:stretch>
        </p:blipFill>
        <p:spPr>
          <a:xfrm>
            <a:off x="4267200" y="3352800"/>
            <a:ext cx="4191000" cy="2994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3"/>
          <p:cNvSpPr>
            <a:spLocks noChangeArrowheads="1"/>
          </p:cNvSpPr>
          <p:nvPr/>
        </p:nvSpPr>
        <p:spPr bwMode="auto">
          <a:xfrm>
            <a:off x="301625" y="3395663"/>
            <a:ext cx="3810000" cy="2751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19405" indent="-31940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airports are adjacent if there is a flight that flies between them</a:t>
            </a: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Edge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is incident to a vertex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if the flight for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flies to or from the airport for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2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2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0725" name="Rectangle 3"/>
          <p:cNvSpPr>
            <a:spLocks noGrp="1"/>
          </p:cNvSpPr>
          <p:nvPr>
            <p:ph sz="quarter" idx="4294967295"/>
          </p:nvPr>
        </p:nvSpPr>
        <p:spPr>
          <a:xfrm>
            <a:off x="285750" y="1730375"/>
            <a:ext cx="5505450" cy="340169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The definition of a graph refers to the group of edges as a </a:t>
            </a:r>
            <a:r>
              <a:rPr lang="en-US" altLang="en-US" sz="2200" b="1" i="1" dirty="0"/>
              <a:t>collection</a:t>
            </a:r>
            <a:r>
              <a:rPr lang="en-US" altLang="en-US" sz="2200" dirty="0"/>
              <a:t>, not a </a:t>
            </a:r>
            <a:r>
              <a:rPr lang="en-US" altLang="en-US" sz="2200" b="1" i="1" dirty="0"/>
              <a:t>set</a:t>
            </a:r>
            <a:r>
              <a:rPr lang="en-US" altLang="en-US" sz="2200" dirty="0"/>
              <a:t>, thus allowing:</a:t>
            </a:r>
          </a:p>
          <a:p>
            <a:pPr marL="719455" lvl="1" indent="-319405"/>
            <a:r>
              <a:rPr lang="en-US" altLang="en-US" sz="1800" dirty="0"/>
              <a:t>Two undirected edges to have the same end vertices, </a:t>
            </a:r>
          </a:p>
          <a:p>
            <a:pPr marL="719455" lvl="1" indent="-319405"/>
            <a:r>
              <a:rPr lang="en-US" altLang="en-US" sz="1800" dirty="0"/>
              <a:t>For two directed edges to have the same origin and the same destination. </a:t>
            </a:r>
          </a:p>
          <a:p>
            <a:pPr marL="319405" lvl="0" indent="-319405"/>
            <a:r>
              <a:rPr lang="en-US" altLang="en-US" sz="2200" dirty="0"/>
              <a:t>Such edges are called </a:t>
            </a:r>
            <a:r>
              <a:rPr lang="en-US" altLang="en-US" sz="2200" b="1" i="1" dirty="0">
                <a:solidFill>
                  <a:srgbClr val="FF0000"/>
                </a:solidFill>
              </a:rPr>
              <a:t>parallel edges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or </a:t>
            </a:r>
            <a:r>
              <a:rPr lang="en-US" altLang="en-US" sz="2200" b="1" i="1" dirty="0">
                <a:solidFill>
                  <a:srgbClr val="FF0000"/>
                </a:solidFill>
              </a:rPr>
              <a:t>multiple edges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(e1, e7)</a:t>
            </a:r>
            <a:r>
              <a:rPr lang="en-US" altLang="en-US" sz="2200" b="1" i="1" dirty="0"/>
              <a:t>.</a:t>
            </a:r>
            <a:r>
              <a:rPr lang="en-US" altLang="en-US" sz="2200" dirty="0"/>
              <a:t> </a:t>
            </a:r>
          </a:p>
          <a:p>
            <a:pPr marL="319405" lvl="0" indent="-319405"/>
            <a:endParaRPr lang="en-US" altLang="en-US" sz="1800" dirty="0"/>
          </a:p>
        </p:txBody>
      </p:sp>
      <p:sp>
        <p:nvSpPr>
          <p:cNvPr id="3072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30727" name="Group 2"/>
          <p:cNvGrpSpPr/>
          <p:nvPr/>
        </p:nvGrpSpPr>
        <p:grpSpPr>
          <a:xfrm>
            <a:off x="5791200" y="1891030"/>
            <a:ext cx="3230880" cy="3511550"/>
            <a:chOff x="5791168" y="1816304"/>
            <a:chExt cx="2590800" cy="3512041"/>
          </a:xfrm>
        </p:grpSpPr>
        <p:pic>
          <p:nvPicPr>
            <p:cNvPr id="3072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168" y="1816304"/>
              <a:ext cx="2590800" cy="333662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7924768" y="4343957"/>
              <a:ext cx="457200" cy="914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7023385">
              <a:off x="7689786" y="4642513"/>
              <a:ext cx="457264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277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2772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2773" name="Rectangle 3"/>
          <p:cNvSpPr>
            <a:spLocks noGrp="1"/>
          </p:cNvSpPr>
          <p:nvPr>
            <p:ph sz="quarter" idx="4294967295"/>
          </p:nvPr>
        </p:nvSpPr>
        <p:spPr>
          <a:xfrm>
            <a:off x="246063" y="1393825"/>
            <a:ext cx="6096000" cy="43313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An edge (undirected or directed) is a </a:t>
            </a:r>
            <a:r>
              <a:rPr lang="en-US" altLang="en-US" sz="2200" b="1" i="1" dirty="0">
                <a:solidFill>
                  <a:srgbClr val="FF0000"/>
                </a:solidFill>
              </a:rPr>
              <a:t>self-loop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if its two endpoints coincide. </a:t>
            </a:r>
          </a:p>
          <a:p>
            <a:pPr marL="319405" lvl="0" indent="-319405"/>
            <a:r>
              <a:rPr lang="en-US" altLang="en-US" sz="2200" dirty="0"/>
              <a:t>A self-loop may occur in a graph associated with a city map, where it would correspond to a “circle” (a curving street that returns to its starting point).</a:t>
            </a:r>
          </a:p>
          <a:p>
            <a:pPr marL="319405" lvl="0" indent="-319405"/>
            <a:r>
              <a:rPr lang="en-US" altLang="en-US" b="1" i="1" dirty="0">
                <a:solidFill>
                  <a:srgbClr val="FF0000"/>
                </a:solidFill>
              </a:rPr>
              <a:t>Simple </a:t>
            </a:r>
            <a:r>
              <a:rPr lang="en-US" altLang="en-US" b="1" dirty="0">
                <a:solidFill>
                  <a:srgbClr val="FF0000"/>
                </a:solidFill>
              </a:rPr>
              <a:t>graphs </a:t>
            </a:r>
            <a:r>
              <a:rPr lang="en-US" altLang="en-US" dirty="0">
                <a:sym typeface="+mn-ea"/>
              </a:rPr>
              <a:t>do </a:t>
            </a:r>
            <a:r>
              <a:rPr lang="en-US" altLang="en-US" b="1" dirty="0">
                <a:solidFill>
                  <a:srgbClr val="FF0000"/>
                </a:solidFill>
                <a:sym typeface="+mn-ea"/>
              </a:rPr>
              <a:t>not have</a:t>
            </a:r>
            <a:endParaRPr lang="en-US" altLang="en-US" dirty="0"/>
          </a:p>
          <a:p>
            <a:pPr marL="776605" lvl="1" indent="-319405"/>
            <a:r>
              <a:rPr lang="en-US" altLang="en-US" sz="2400" dirty="0"/>
              <a:t> parallel edges </a:t>
            </a:r>
          </a:p>
          <a:p>
            <a:pPr marL="776605" lvl="1" indent="-319405"/>
            <a:r>
              <a:rPr lang="en-US" altLang="en-US" sz="2400" dirty="0"/>
              <a:t> self-loops. </a:t>
            </a:r>
          </a:p>
          <a:p>
            <a:pPr marL="457200" lvl="1" indent="0">
              <a:buNone/>
            </a:pPr>
            <a:r>
              <a:rPr lang="en-US" altLang="en-US" sz="2400" dirty="0"/>
              <a:t>The edges of a simple graph are a </a:t>
            </a:r>
            <a:r>
              <a:rPr lang="en-US" altLang="en-US" sz="2400" b="1" i="1" dirty="0"/>
              <a:t>set </a:t>
            </a:r>
            <a:r>
              <a:rPr lang="en-US" altLang="en-US" sz="2400" dirty="0"/>
              <a:t>of vertex pairs (and not just a collection)</a:t>
            </a:r>
          </a:p>
        </p:txBody>
      </p:sp>
      <p:sp>
        <p:nvSpPr>
          <p:cNvPr id="3277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2775" name="Picture 18"/>
          <p:cNvPicPr>
            <a:picLocks noChangeAspect="1"/>
          </p:cNvPicPr>
          <p:nvPr/>
        </p:nvPicPr>
        <p:blipFill>
          <a:blip r:embed="rId3"/>
          <a:srcRect l="39583" t="36111" r="43750" b="40555"/>
          <a:stretch>
            <a:fillRect/>
          </a:stretch>
        </p:blipFill>
        <p:spPr>
          <a:xfrm>
            <a:off x="6376988" y="1006475"/>
            <a:ext cx="2438400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6" name="Picture 12"/>
          <p:cNvPicPr>
            <a:picLocks noChangeAspect="1"/>
          </p:cNvPicPr>
          <p:nvPr/>
        </p:nvPicPr>
        <p:blipFill>
          <a:blip r:embed="rId4"/>
          <a:srcRect l="5339" t="25217" r="79427" b="52196"/>
          <a:stretch>
            <a:fillRect/>
          </a:stretch>
        </p:blipFill>
        <p:spPr>
          <a:xfrm>
            <a:off x="6411913" y="3717925"/>
            <a:ext cx="2038350" cy="1881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7" name="Group 2"/>
          <p:cNvGrpSpPr/>
          <p:nvPr/>
        </p:nvGrpSpPr>
        <p:grpSpPr>
          <a:xfrm>
            <a:off x="5714970" y="915035"/>
            <a:ext cx="3230880" cy="3511550"/>
            <a:chOff x="5791168" y="1816304"/>
            <a:chExt cx="2590800" cy="3512041"/>
          </a:xfrm>
        </p:grpSpPr>
        <p:pic>
          <p:nvPicPr>
            <p:cNvPr id="3072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168" y="1816304"/>
              <a:ext cx="2590800" cy="333662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7924768" y="4343957"/>
              <a:ext cx="457200" cy="914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7023385">
              <a:off x="7689786" y="4642513"/>
              <a:ext cx="457264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2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2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0725" name="Rectangle 3"/>
          <p:cNvSpPr>
            <a:spLocks noGrp="1"/>
          </p:cNvSpPr>
          <p:nvPr>
            <p:ph sz="quarter" idx="4294967295"/>
          </p:nvPr>
        </p:nvSpPr>
        <p:spPr>
          <a:xfrm>
            <a:off x="742950" y="1891030"/>
            <a:ext cx="5505450" cy="204787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dirty="0"/>
              <a:t>A graph is called </a:t>
            </a:r>
            <a:r>
              <a:rPr lang="en-US" altLang="en-US" sz="3200" b="1" dirty="0">
                <a:solidFill>
                  <a:srgbClr val="FF0000"/>
                </a:solidFill>
              </a:rPr>
              <a:t>multigraph</a:t>
            </a:r>
            <a:r>
              <a:rPr lang="en-US" altLang="en-US" sz="3200" dirty="0"/>
              <a:t> if </a:t>
            </a:r>
            <a:r>
              <a:rPr lang="en-US" altLang="en-US" sz="2800" dirty="0"/>
              <a:t>containing:</a:t>
            </a:r>
          </a:p>
          <a:p>
            <a:pPr marL="719455" lvl="1" indent="-319405"/>
            <a:r>
              <a:rPr lang="en-US" altLang="en-US" sz="2800" dirty="0"/>
              <a:t>Multiple edges </a:t>
            </a:r>
          </a:p>
          <a:p>
            <a:pPr marL="719455" lvl="1" indent="-319405"/>
            <a:r>
              <a:rPr lang="en-US" altLang="en-US" sz="2800" dirty="0"/>
              <a:t>No loops.</a:t>
            </a:r>
          </a:p>
        </p:txBody>
      </p:sp>
      <p:sp>
        <p:nvSpPr>
          <p:cNvPr id="3072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>
          <a:xfrm>
            <a:off x="686435" y="4421333"/>
            <a:ext cx="5505450" cy="15068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b="0" dirty="0"/>
              <a:t>A graph is called </a:t>
            </a:r>
            <a:r>
              <a:rPr lang="en-US" altLang="en-US" sz="3200" b="0" dirty="0">
                <a:solidFill>
                  <a:srgbClr val="FF0000"/>
                </a:solidFill>
              </a:rPr>
              <a:t>Pseudograph</a:t>
            </a:r>
            <a:r>
              <a:rPr lang="en-US" altLang="en-US" sz="3200" b="0" dirty="0"/>
              <a:t> if </a:t>
            </a:r>
            <a:r>
              <a:rPr lang="en-US" altLang="en-US" sz="2800" b="0" dirty="0"/>
              <a:t>containing:</a:t>
            </a:r>
          </a:p>
          <a:p>
            <a:pPr marL="719455" lvl="1" indent="-319405"/>
            <a:r>
              <a:rPr lang="en-US" altLang="en-US" sz="2800" b="0" dirty="0"/>
              <a:t>- Loops.</a:t>
            </a: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3A62DAA4-3341-4468-8FD6-B5504AFF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83" t="36111" r="43750" b="40555"/>
          <a:stretch>
            <a:fillRect/>
          </a:stretch>
        </p:blipFill>
        <p:spPr>
          <a:xfrm>
            <a:off x="6191885" y="4526878"/>
            <a:ext cx="2438400" cy="213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481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482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34821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271588"/>
            <a:ext cx="8305800" cy="481965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FF0000"/>
                </a:solidFill>
              </a:rPr>
              <a:t>path</a:t>
            </a:r>
            <a:r>
              <a:rPr lang="en-US" altLang="en-US" b="1" i="1" dirty="0"/>
              <a:t> </a:t>
            </a:r>
            <a:r>
              <a:rPr lang="en-US" altLang="en-US" dirty="0"/>
              <a:t>is a sequence of alternating vertices and edges that starts at a vertex and ends at a vertex such that each edge is incident to its predecessor and successor vertex. </a:t>
            </a:r>
          </a:p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FF0000"/>
                </a:solidFill>
              </a:rPr>
              <a:t>cycle</a:t>
            </a:r>
            <a:r>
              <a:rPr lang="en-US" altLang="en-US" b="1" i="1" dirty="0"/>
              <a:t> </a:t>
            </a:r>
            <a:r>
              <a:rPr lang="en-US" altLang="en-US" dirty="0"/>
              <a:t>is a path that starts and ends at the same vertex, and that includes at least one edge. </a:t>
            </a:r>
          </a:p>
          <a:p>
            <a:pPr marL="319405" lvl="0" indent="-319405" algn="just"/>
            <a:r>
              <a:rPr lang="en-US" altLang="en-US" dirty="0"/>
              <a:t>We say that a path is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i="1" dirty="0">
                <a:solidFill>
                  <a:srgbClr val="FF0000"/>
                </a:solidFill>
              </a:rPr>
              <a:t>simple</a:t>
            </a:r>
            <a:r>
              <a:rPr lang="en-US" altLang="en-US" b="1" i="1" dirty="0"/>
              <a:t> </a:t>
            </a:r>
            <a:r>
              <a:rPr lang="en-US" altLang="en-US" dirty="0"/>
              <a:t>if each </a:t>
            </a:r>
            <a:r>
              <a:rPr lang="en-US" altLang="en-US" dirty="0">
                <a:solidFill>
                  <a:srgbClr val="FF0000"/>
                </a:solidFill>
              </a:rPr>
              <a:t>vertex</a:t>
            </a:r>
            <a:r>
              <a:rPr lang="en-US" altLang="en-US" dirty="0"/>
              <a:t> in the path is </a:t>
            </a:r>
            <a:r>
              <a:rPr lang="en-US" altLang="en-US" dirty="0">
                <a:solidFill>
                  <a:srgbClr val="FF0000"/>
                </a:solidFill>
              </a:rPr>
              <a:t>distinct</a:t>
            </a:r>
            <a:endParaRPr lang="en-US" altLang="en-US" dirty="0"/>
          </a:p>
          <a:p>
            <a:pPr marL="319405" lvl="0" indent="-319405" algn="just"/>
            <a:r>
              <a:rPr lang="en-US" altLang="en-US" dirty="0"/>
              <a:t>We say that a cycle is </a:t>
            </a:r>
            <a:r>
              <a:rPr lang="en-US" altLang="en-US" b="1" i="1" dirty="0"/>
              <a:t>simple </a:t>
            </a:r>
            <a:r>
              <a:rPr lang="en-US" altLang="en-US" dirty="0"/>
              <a:t>if each vertex in the cycle is distinct, except for the first and last one. </a:t>
            </a:r>
          </a:p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/>
              <a:t>directed path </a:t>
            </a:r>
            <a:r>
              <a:rPr lang="en-US" altLang="en-US" dirty="0"/>
              <a:t>is a path such that all edges are directed and are traversed along their direction. A </a:t>
            </a:r>
            <a:r>
              <a:rPr lang="en-US" altLang="en-US" b="1" i="1" dirty="0"/>
              <a:t>directed cycle </a:t>
            </a:r>
            <a:r>
              <a:rPr lang="en-US" altLang="en-US" dirty="0"/>
              <a:t>is similarly defined</a:t>
            </a:r>
            <a:r>
              <a:rPr lang="en-US" altLang="en-US" sz="2200" dirty="0"/>
              <a:t>.</a:t>
            </a:r>
          </a:p>
        </p:txBody>
      </p:sp>
      <p:sp>
        <p:nvSpPr>
          <p:cNvPr id="3482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481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482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3482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3324860" cy="31286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91000" y="1760220"/>
            <a:ext cx="4572000" cy="339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Path: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1-&gt;2-&gt;3-&gt;4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1-&gt;2-&gt;3-&gt;4-&gt;2-&gt;1-&gt;3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Cycle: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2</a:t>
            </a: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-&gt;3-&gt;4-&gt;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1</a:t>
            </a: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-&gt;2-&gt;3-&gt;4-&gt;2-&gt;3-&gt;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1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69310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Objectives</a:t>
            </a:r>
            <a:endParaRPr lang="fr-FR" altLang="en-US" sz="4000" b="1" dirty="0">
              <a:solidFill>
                <a:srgbClr val="CC3300"/>
              </a:solidFill>
            </a:endParaRPr>
          </a:p>
        </p:txBody>
      </p:sp>
      <p:sp>
        <p:nvSpPr>
          <p:cNvPr id="5125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6" name="Rectangle 3"/>
          <p:cNvSpPr/>
          <p:nvPr/>
        </p:nvSpPr>
        <p:spPr>
          <a:xfrm>
            <a:off x="2286000" y="1676400"/>
            <a:ext cx="4114800" cy="3962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Graph Introduction</a:t>
            </a:r>
          </a:p>
          <a:p>
            <a:pPr marL="319405" lvl="0" indent="-319405" eaLnBrk="1" hangingPunct="1"/>
            <a:r>
              <a:rPr lang="en-US" altLang="en-US" sz="2400" dirty="0"/>
              <a:t>Graph definition</a:t>
            </a:r>
          </a:p>
          <a:p>
            <a:pPr marL="319405" lvl="0" indent="-319405" eaLnBrk="1" hangingPunct="1"/>
            <a:r>
              <a:rPr lang="en-US" altLang="en-US" sz="2400" dirty="0"/>
              <a:t>Graph Terminology</a:t>
            </a:r>
          </a:p>
          <a:p>
            <a:pPr marL="319405" lvl="0" indent="-319405" eaLnBrk="1" hangingPunct="1"/>
            <a:r>
              <a:rPr lang="en-US" altLang="en-US" sz="2400" dirty="0"/>
              <a:t>Graph applications</a:t>
            </a:r>
          </a:p>
          <a:p>
            <a:pPr marL="319405" lvl="0" indent="-319405" eaLnBrk="1" hangingPunct="1"/>
            <a:r>
              <a:rPr lang="en-US" altLang="en-US" sz="2400" dirty="0"/>
              <a:t>Graph Representation </a:t>
            </a:r>
          </a:p>
          <a:p>
            <a:pPr marL="319405" lvl="0" indent="-319405" eaLnBrk="1" hangingPunct="1"/>
            <a:r>
              <a:rPr lang="en-US" altLang="en-US" sz="2400" dirty="0"/>
              <a:t>Graph Traversals</a:t>
            </a:r>
          </a:p>
          <a:p>
            <a:pPr marL="319405" lvl="0" indent="-319405" eaLnBrk="1" hangingPunct="1"/>
            <a:r>
              <a:rPr lang="en-US" altLang="en-US" sz="2400" dirty="0"/>
              <a:t>Shortest Paths</a:t>
            </a:r>
          </a:p>
          <a:p>
            <a:pPr marL="742950" lvl="1" indent="-285750" eaLnBrk="1" hangingPunct="1"/>
            <a:r>
              <a:rPr lang="en-US" altLang="en-US" sz="2400" b="1" dirty="0"/>
              <a:t>Dijsktra algorithm</a:t>
            </a:r>
          </a:p>
          <a:p>
            <a:pPr marL="742950" lvl="1" indent="-285750" eaLnBrk="1" hangingPunct="1"/>
            <a:r>
              <a:rPr lang="en-US" altLang="en-US" sz="2400" b="1" dirty="0"/>
              <a:t>Floyd algorithm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4648200" cy="404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Rectangle 2"/>
          <p:cNvSpPr>
            <a:spLocks noGrp="1"/>
          </p:cNvSpPr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7" name="Footer Placeholder 3"/>
          <p:cNvSpPr txBox="1">
            <a:spLocks noGrp="1"/>
          </p:cNvSpPr>
          <p:nvPr/>
        </p:nvSpPr>
        <p:spPr bwMode="auto">
          <a:xfrm>
            <a:off x="4800600" y="2514600"/>
            <a:ext cx="3886200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Path: a-&gt;b-&gt;c-&gt;b-&gt;d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Simple path:  a-&gt;b-&gt;d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Cycle: d-&gt;c-&gt;b-&gt;c-&gt;b-&gt;d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Simple cycle: b-&gt;d-&gt;c-&gt;b</a:t>
            </a:r>
          </a:p>
        </p:txBody>
      </p:sp>
      <p:sp>
        <p:nvSpPr>
          <p:cNvPr id="36869" name="Rectangle 3"/>
          <p:cNvSpPr>
            <a:spLocks noGrp="1"/>
          </p:cNvSpPr>
          <p:nvPr/>
        </p:nvSpPr>
        <p:spPr>
          <a:xfrm>
            <a:off x="228600" y="5334000"/>
            <a:ext cx="8609965" cy="1568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b="0" dirty="0"/>
              <a:t>If a graph is simple, we may omit the edges when describing path </a:t>
            </a:r>
            <a:r>
              <a:rPr lang="en-US" altLang="en-US" b="0" i="1" dirty="0"/>
              <a:t>P </a:t>
            </a:r>
            <a:r>
              <a:rPr lang="en-US" altLang="en-US" b="0" dirty="0"/>
              <a:t>or cycle </a:t>
            </a:r>
            <a:r>
              <a:rPr lang="en-US" altLang="en-US" b="0" i="1" dirty="0"/>
              <a:t>C</a:t>
            </a:r>
            <a:r>
              <a:rPr lang="en-US" altLang="en-US" b="0" dirty="0"/>
              <a:t>, as these are well defined, in which case </a:t>
            </a:r>
            <a:r>
              <a:rPr lang="en-US" altLang="en-US" b="0" i="1" dirty="0"/>
              <a:t>P </a:t>
            </a:r>
            <a:r>
              <a:rPr lang="en-US" altLang="en-US" b="0" dirty="0"/>
              <a:t>is a list of adjacent vertices and </a:t>
            </a:r>
            <a:r>
              <a:rPr lang="en-US" altLang="en-US" b="0" i="1" dirty="0"/>
              <a:t>C </a:t>
            </a:r>
            <a:r>
              <a:rPr lang="en-US" altLang="en-US" b="0" dirty="0"/>
              <a:t>is a cycle of adjacent vertices.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762000" y="1524000"/>
            <a:ext cx="2787015" cy="3824605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dirty="0"/>
              <a:t>A undirected graph G is </a:t>
            </a:r>
            <a:r>
              <a:rPr lang="en-US" altLang="en-US" sz="2800" b="1" i="1" dirty="0"/>
              <a:t>connected </a:t>
            </a:r>
            <a:r>
              <a:rPr lang="en-US" altLang="en-US" sz="2800" dirty="0"/>
              <a:t>if, for any two vertices, there is a path.</a:t>
            </a:r>
          </a:p>
          <a:p>
            <a:pPr marL="319405" lvl="0" indent="-319405"/>
            <a:endParaRPr lang="en-US" altLang="en-US" sz="2800" dirty="0"/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400810"/>
            <a:ext cx="3551555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5779" b="5603"/>
          <a:stretch>
            <a:fillRect/>
          </a:stretch>
        </p:blipFill>
        <p:spPr>
          <a:xfrm>
            <a:off x="322580" y="2870835"/>
            <a:ext cx="2350770" cy="37191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838200" y="1295083"/>
            <a:ext cx="7537450" cy="178943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directed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</a:t>
            </a:r>
            <a:r>
              <a:rPr lang="en-US" altLang="en-US" sz="2200" b="1" i="1" dirty="0"/>
              <a:t>strongly connected </a:t>
            </a:r>
            <a:r>
              <a:rPr lang="en-US" altLang="en-US" sz="2200" dirty="0"/>
              <a:t>if for any two vertices u and v, there is a directed path. </a:t>
            </a:r>
            <a:r>
              <a:rPr lang="en-US" altLang="en-US" sz="2000" dirty="0"/>
              <a:t>A </a:t>
            </a:r>
            <a:r>
              <a:rPr lang="en-US" altLang="en-US" sz="2200" dirty="0"/>
              <a:t>directed graph</a:t>
            </a:r>
            <a:r>
              <a:rPr lang="en-US" altLang="en-US" sz="2000" dirty="0"/>
              <a:t> is called </a:t>
            </a:r>
            <a:r>
              <a:rPr lang="en-US" altLang="en-US" sz="2000" b="1" dirty="0"/>
              <a:t>weakly connected</a:t>
            </a:r>
            <a:r>
              <a:rPr lang="en-US" altLang="en-US" sz="2000" dirty="0"/>
              <a:t> if replacing all of its directed edges with undirected edges produces a connected (undirected) graph. </a:t>
            </a:r>
            <a:endParaRPr lang="en-US" altLang="en-US" sz="2200" dirty="0"/>
          </a:p>
          <a:p>
            <a:pPr marL="319405" lvl="0" indent="-319405"/>
            <a:endParaRPr lang="en-US" altLang="en-US" sz="2200" dirty="0"/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35" y="2847340"/>
            <a:ext cx="6120765" cy="375856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685800" y="1066483"/>
            <a:ext cx="7537450" cy="151257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subgraph </a:t>
            </a:r>
            <a:r>
              <a:rPr lang="en-US" altLang="en-US" sz="2200" dirty="0"/>
              <a:t>of a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a graph </a:t>
            </a:r>
            <a:r>
              <a:rPr lang="en-US" altLang="en-US" sz="2200" i="1" dirty="0"/>
              <a:t>H </a:t>
            </a:r>
            <a:r>
              <a:rPr lang="en-US" altLang="en-US" sz="2200" dirty="0"/>
              <a:t>whose vertices and edges are subsets of the vertices and edges of </a:t>
            </a:r>
            <a:r>
              <a:rPr lang="en-US" altLang="en-US" sz="2200" i="1" dirty="0"/>
              <a:t>G</a:t>
            </a:r>
            <a:r>
              <a:rPr lang="en-US" altLang="en-US" sz="2200" dirty="0"/>
              <a:t>, respectively.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spanning subgraph </a:t>
            </a:r>
            <a:r>
              <a:rPr lang="en-US" altLang="en-US" sz="2200" dirty="0"/>
              <a:t>of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a subgraph of </a:t>
            </a:r>
            <a:r>
              <a:rPr lang="en-US" altLang="en-US" sz="2200" i="1" dirty="0"/>
              <a:t>G </a:t>
            </a:r>
            <a:r>
              <a:rPr lang="en-US" altLang="en-US" sz="2200" dirty="0"/>
              <a:t>that contains all the vertices of the graph </a:t>
            </a:r>
            <a:r>
              <a:rPr lang="en-US" altLang="en-US" sz="2200" i="1" dirty="0"/>
              <a:t>G</a:t>
            </a:r>
            <a:r>
              <a:rPr lang="en-US" altLang="en-US" sz="2200" dirty="0"/>
              <a:t>. If a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not connected,</a:t>
            </a:r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07995"/>
            <a:ext cx="4006215" cy="2920365"/>
          </a:xfrm>
          <a:prstGeom prst="rect">
            <a:avLst/>
          </a:prstGeom>
          <a:ln>
            <a:solidFill>
              <a:srgbClr val="FF33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676775"/>
            <a:ext cx="3939540" cy="21056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2517775"/>
            <a:ext cx="3014345" cy="202628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096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0964" name="Rectangle 2"/>
          <p:cNvSpPr>
            <a:spLocks noGrp="1"/>
          </p:cNvSpPr>
          <p:nvPr>
            <p:ph type="title"/>
          </p:nvPr>
        </p:nvSpPr>
        <p:spPr>
          <a:xfrm>
            <a:off x="534035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40965" name="Rectangle 3"/>
          <p:cNvSpPr>
            <a:spLocks noGrp="1"/>
          </p:cNvSpPr>
          <p:nvPr>
            <p:ph sz="quarter" idx="4294967295"/>
          </p:nvPr>
        </p:nvSpPr>
        <p:spPr>
          <a:xfrm>
            <a:off x="533400" y="1492885"/>
            <a:ext cx="8444230" cy="117411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Its maximal connected subgraphs are called the </a:t>
            </a:r>
            <a:r>
              <a:rPr lang="en-US" altLang="en-US" sz="2200" b="1" i="1" dirty="0"/>
              <a:t>connected components </a:t>
            </a:r>
            <a:r>
              <a:rPr lang="en-US" altLang="en-US" sz="2200" dirty="0"/>
              <a:t>of </a:t>
            </a:r>
            <a:r>
              <a:rPr lang="en-US" altLang="en-US" sz="2200" i="1" dirty="0"/>
              <a:t>G</a:t>
            </a:r>
            <a:r>
              <a:rPr lang="en-US" altLang="en-US" sz="2200" dirty="0"/>
              <a:t>. </a:t>
            </a:r>
          </a:p>
          <a:p>
            <a:pPr marL="319405" lvl="0" indent="-319405"/>
            <a:endParaRPr lang="en-US" altLang="en-US" sz="2200" i="1" dirty="0"/>
          </a:p>
        </p:txBody>
      </p:sp>
      <p:sp>
        <p:nvSpPr>
          <p:cNvPr id="4096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5" y="2667000"/>
            <a:ext cx="687197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096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0964" name="Rectangle 2"/>
          <p:cNvSpPr>
            <a:spLocks noGrp="1"/>
          </p:cNvSpPr>
          <p:nvPr>
            <p:ph type="title"/>
          </p:nvPr>
        </p:nvSpPr>
        <p:spPr>
          <a:xfrm>
            <a:off x="534035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40965" name="Rectangle 3"/>
          <p:cNvSpPr>
            <a:spLocks noGrp="1"/>
          </p:cNvSpPr>
          <p:nvPr>
            <p:ph sz="quarter" idx="4294967295"/>
          </p:nvPr>
        </p:nvSpPr>
        <p:spPr>
          <a:xfrm>
            <a:off x="457835" y="777875"/>
            <a:ext cx="8444230" cy="19183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forest </a:t>
            </a:r>
            <a:r>
              <a:rPr lang="en-US" altLang="en-US" sz="2200" dirty="0"/>
              <a:t>is a graph without cycles. 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tree </a:t>
            </a:r>
            <a:r>
              <a:rPr lang="en-US" altLang="en-US" sz="2200" dirty="0"/>
              <a:t>is a connected forest, that is, a connected graph without cycles. 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spanning tree </a:t>
            </a:r>
            <a:r>
              <a:rPr lang="en-US" altLang="en-US" sz="2200" dirty="0"/>
              <a:t>of a graph is a spanning subgraph that is a tree. (Note that this definition of a tree is somewhat different from the one given in Chapter 4, as there is not necessarily a designated root.)</a:t>
            </a:r>
            <a:r>
              <a:rPr lang="en-US" altLang="en-US" sz="2200" i="1" dirty="0"/>
              <a:t> </a:t>
            </a:r>
          </a:p>
        </p:txBody>
      </p:sp>
      <p:sp>
        <p:nvSpPr>
          <p:cNvPr id="4096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95" y="3088005"/>
            <a:ext cx="604837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301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3012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229600" cy="379603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 eaLnBrk="1" hangingPunct="1"/>
            <a:r>
              <a:rPr lang="en-US" altLang="en-US" sz="2800" dirty="0"/>
              <a:t>If the vertex is removed from a graph (along with incident edges) and there is no way to find a path from </a:t>
            </a:r>
            <a:r>
              <a:rPr lang="en-US" altLang="en-US" sz="2800" i="1" dirty="0"/>
              <a:t>a </a:t>
            </a:r>
            <a:r>
              <a:rPr lang="en-US" altLang="en-US" sz="2800" dirty="0"/>
              <a:t>to </a:t>
            </a:r>
            <a:r>
              <a:rPr lang="en-US" altLang="en-US" sz="2800" i="1" dirty="0"/>
              <a:t>b, </a:t>
            </a:r>
            <a:r>
              <a:rPr lang="en-US" altLang="en-US" sz="2800" dirty="0"/>
              <a:t>then</a:t>
            </a:r>
            <a:r>
              <a:rPr lang="en-US" altLang="en-US" sz="2800" i="1" dirty="0"/>
              <a:t> </a:t>
            </a:r>
            <a:r>
              <a:rPr lang="en-US" altLang="en-US" sz="2800" dirty="0"/>
              <a:t>the graph is split into two separate subgraphs called </a:t>
            </a:r>
            <a:r>
              <a:rPr lang="en-US" altLang="en-US" sz="2800" b="1" dirty="0"/>
              <a:t>articulation points</a:t>
            </a:r>
            <a:r>
              <a:rPr lang="en-US" altLang="en-US" sz="2800" dirty="0"/>
              <a:t>, or </a:t>
            </a:r>
            <a:r>
              <a:rPr lang="en-US" altLang="en-US" sz="2800" b="1" dirty="0"/>
              <a:t>cut-vertices</a:t>
            </a:r>
          </a:p>
          <a:p>
            <a:pPr marL="319405" lvl="0" indent="-319405" algn="just" eaLnBrk="1" hangingPunct="1"/>
            <a:r>
              <a:rPr lang="en-US" altLang="en-US" sz="2800" dirty="0">
                <a:sym typeface="+mn-ea"/>
              </a:rPr>
              <a:t>If an edge causes a graph to be split into two subgraphs, it is called a </a:t>
            </a:r>
            <a:r>
              <a:rPr lang="en-US" altLang="en-US" sz="2800" b="1" dirty="0">
                <a:sym typeface="+mn-ea"/>
              </a:rPr>
              <a:t>bridge</a:t>
            </a:r>
            <a:r>
              <a:rPr lang="en-US" altLang="en-US" sz="2800" dirty="0">
                <a:sym typeface="+mn-ea"/>
              </a:rPr>
              <a:t> or </a:t>
            </a:r>
            <a:r>
              <a:rPr lang="en-US" altLang="en-US" sz="2800" b="1" dirty="0">
                <a:sym typeface="+mn-ea"/>
              </a:rPr>
              <a:t>cut-edge</a:t>
            </a:r>
            <a:endParaRPr lang="en-US" altLang="en-US" sz="2800" b="1" dirty="0"/>
          </a:p>
          <a:p>
            <a:pPr marL="0" lvl="0" indent="0" algn="just" eaLnBrk="1" hangingPunct="1">
              <a:buNone/>
            </a:pPr>
            <a:endParaRPr lang="en-US" altLang="en-US" sz="2800" b="1" dirty="0"/>
          </a:p>
          <a:p>
            <a:pPr marL="319405" lvl="0" indent="-319405" algn="just" eaLnBrk="1" hangingPunct="1"/>
            <a:endParaRPr lang="en-US" altLang="en-US" sz="2800" b="1" dirty="0"/>
          </a:p>
        </p:txBody>
      </p:sp>
      <p:sp>
        <p:nvSpPr>
          <p:cNvPr id="4301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015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28800" y="3962400"/>
            <a:ext cx="6080760" cy="2564130"/>
            <a:chOff x="2880" y="5640"/>
            <a:chExt cx="9576" cy="40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0" y="5760"/>
              <a:ext cx="9577" cy="391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0" y="5640"/>
              <a:ext cx="1050" cy="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301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3012" name="Rectangle 3"/>
          <p:cNvSpPr>
            <a:spLocks noGrp="1"/>
          </p:cNvSpPr>
          <p:nvPr>
            <p:ph sz="quarter" idx="4294967295"/>
          </p:nvPr>
        </p:nvSpPr>
        <p:spPr>
          <a:xfrm>
            <a:off x="610235" y="1828800"/>
            <a:ext cx="8229600" cy="9531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2800" dirty="0"/>
              <a:t>Connected subgraphs with no articulation points or bridges are called </a:t>
            </a:r>
            <a:r>
              <a:rPr lang="en-US" altLang="en-US" sz="2800" b="1" dirty="0"/>
              <a:t>blocks</a:t>
            </a:r>
          </a:p>
        </p:txBody>
      </p:sp>
      <p:sp>
        <p:nvSpPr>
          <p:cNvPr id="4301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Text Box 5"/>
          <p:cNvSpPr txBox="1"/>
          <p:nvPr/>
        </p:nvSpPr>
        <p:spPr>
          <a:xfrm>
            <a:off x="1600835" y="3013075"/>
            <a:ext cx="5867400" cy="83185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We can use depth first traverse to check the connectivity of a graph</a:t>
            </a:r>
          </a:p>
        </p:txBody>
      </p:sp>
      <p:sp>
        <p:nvSpPr>
          <p:cNvPr id="43015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403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403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4037" name="Picture 7" descr="graph_s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6800"/>
            <a:ext cx="1600200" cy="160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8" name="Text Box 10"/>
          <p:cNvSpPr txBox="1"/>
          <p:nvPr/>
        </p:nvSpPr>
        <p:spPr>
          <a:xfrm>
            <a:off x="4267200" y="1447800"/>
            <a:ext cx="990600" cy="730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Single Directed graph</a:t>
            </a:r>
          </a:p>
        </p:txBody>
      </p:sp>
      <p:pic>
        <p:nvPicPr>
          <p:cNvPr id="4403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066800"/>
            <a:ext cx="2057400" cy="192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0" name="Text Box 14"/>
          <p:cNvSpPr txBox="1"/>
          <p:nvPr/>
        </p:nvSpPr>
        <p:spPr>
          <a:xfrm>
            <a:off x="7391400" y="1295400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Weighted graph</a:t>
            </a:r>
          </a:p>
        </p:txBody>
      </p:sp>
      <p:sp>
        <p:nvSpPr>
          <p:cNvPr id="44041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Examples - 4</a:t>
            </a:r>
          </a:p>
        </p:txBody>
      </p:sp>
      <p:sp>
        <p:nvSpPr>
          <p:cNvPr id="44042" name="Text Box 7"/>
          <p:cNvSpPr txBox="1"/>
          <p:nvPr/>
        </p:nvSpPr>
        <p:spPr>
          <a:xfrm>
            <a:off x="304800" y="3657600"/>
            <a:ext cx="1828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An undirected graph with multiple edges</a:t>
            </a:r>
          </a:p>
        </p:txBody>
      </p:sp>
      <p:pic>
        <p:nvPicPr>
          <p:cNvPr id="44043" name="Picture 10"/>
          <p:cNvPicPr>
            <a:picLocks noChangeAspect="1"/>
          </p:cNvPicPr>
          <p:nvPr/>
        </p:nvPicPr>
        <p:blipFill>
          <a:blip r:embed="rId5"/>
          <a:srcRect l="27083" t="23334" r="56250" b="53333"/>
          <a:stretch>
            <a:fillRect/>
          </a:stretch>
        </p:blipFill>
        <p:spPr>
          <a:xfrm>
            <a:off x="457200" y="4191000"/>
            <a:ext cx="1752600" cy="153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4" name="Picture 11"/>
          <p:cNvPicPr>
            <a:picLocks noChangeAspect="1"/>
          </p:cNvPicPr>
          <p:nvPr/>
        </p:nvPicPr>
        <p:blipFill>
          <a:blip r:embed="rId6"/>
          <a:srcRect l="47916" t="61667" r="35417" b="16945"/>
          <a:stretch>
            <a:fillRect/>
          </a:stretch>
        </p:blipFill>
        <p:spPr>
          <a:xfrm>
            <a:off x="2819400" y="4038600"/>
            <a:ext cx="2209800" cy="177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5" name="Text Box 12"/>
          <p:cNvSpPr txBox="1"/>
          <p:nvPr/>
        </p:nvSpPr>
        <p:spPr>
          <a:xfrm>
            <a:off x="3048000" y="3581400"/>
            <a:ext cx="1828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An directed graph with multiple edges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608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6084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914400"/>
            <a:ext cx="8305800" cy="155892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dirty="0"/>
              <a:t>A </a:t>
            </a:r>
            <a:r>
              <a:rPr lang="en-US" altLang="en-US" sz="2200" b="1" dirty="0"/>
              <a:t>complete graph</a:t>
            </a:r>
            <a:r>
              <a:rPr lang="en-US" altLang="en-US" dirty="0"/>
              <a:t> is a graph where every pair of vertices is connected by an edge. </a:t>
            </a:r>
            <a:endParaRPr lang="en-US" altLang="en-US" sz="2200" dirty="0"/>
          </a:p>
          <a:p>
            <a:pPr marL="319405" lvl="0" indent="-319405" eaLnBrk="1" hangingPunct="1"/>
            <a:r>
              <a:rPr lang="en-US" altLang="en-US" sz="2200" dirty="0"/>
              <a:t>A </a:t>
            </a:r>
            <a:r>
              <a:rPr lang="en-US" altLang="en-US" sz="2200" b="1" dirty="0"/>
              <a:t>simple complete graph on </a:t>
            </a:r>
            <a:r>
              <a:rPr lang="en-US" altLang="en-US" sz="2200" b="1" i="1" dirty="0"/>
              <a:t>n</a:t>
            </a:r>
            <a:r>
              <a:rPr lang="en-US" altLang="en-US" sz="2200" b="1" dirty="0"/>
              <a:t> vertices</a:t>
            </a:r>
            <a:r>
              <a:rPr lang="en-US" altLang="en-US" sz="2200" dirty="0"/>
              <a:t> has </a:t>
            </a:r>
            <a:r>
              <a:rPr lang="en-US" altLang="en-US" sz="2200" i="1" dirty="0"/>
              <a:t>n</a:t>
            </a:r>
            <a:r>
              <a:rPr lang="en-US" altLang="en-US" sz="2200" dirty="0"/>
              <a:t> vertices and </a:t>
            </a:r>
            <a:r>
              <a:rPr lang="en-US" altLang="en-US" sz="2200" i="1" dirty="0"/>
              <a:t>n</a:t>
            </a:r>
            <a:r>
              <a:rPr lang="en-US" altLang="en-US" sz="2200" dirty="0"/>
              <a:t>(</a:t>
            </a:r>
            <a:r>
              <a:rPr lang="en-US" altLang="en-US" sz="2200" i="1" dirty="0"/>
              <a:t>n</a:t>
            </a:r>
            <a:r>
              <a:rPr lang="en-US" altLang="en-US" sz="2200" dirty="0"/>
              <a:t>-1)/2 edges, and is denoted by </a:t>
            </a:r>
            <a:r>
              <a:rPr lang="en-US" altLang="en-US" sz="2200" i="1" dirty="0"/>
              <a:t>Kn</a:t>
            </a:r>
            <a:r>
              <a:rPr lang="en-US" altLang="en-US" sz="2200" dirty="0"/>
              <a:t> </a:t>
            </a:r>
          </a:p>
        </p:txBody>
      </p:sp>
      <p:sp>
        <p:nvSpPr>
          <p:cNvPr id="46085" name="Slide Number Placeholder 3"/>
          <p:cNvSpPr txBox="1">
            <a:spLocks noGrp="1"/>
          </p:cNvSpPr>
          <p:nvPr/>
        </p:nvSpPr>
        <p:spPr>
          <a:xfrm>
            <a:off x="0" y="103663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6086" name="Rectangle 2"/>
          <p:cNvSpPr/>
          <p:nvPr/>
        </p:nvSpPr>
        <p:spPr>
          <a:xfrm>
            <a:off x="457200" y="22225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- 7</a:t>
            </a:r>
          </a:p>
        </p:txBody>
      </p:sp>
      <p:pic>
        <p:nvPicPr>
          <p:cNvPr id="46087" name="Picture 11"/>
          <p:cNvPicPr>
            <a:picLocks noChangeAspect="1"/>
          </p:cNvPicPr>
          <p:nvPr/>
        </p:nvPicPr>
        <p:blipFill>
          <a:blip r:embed="rId3"/>
          <a:srcRect l="12463" t="39999" r="41667" b="41539"/>
          <a:stretch>
            <a:fillRect/>
          </a:stretch>
        </p:blipFill>
        <p:spPr>
          <a:xfrm>
            <a:off x="1600200" y="3048000"/>
            <a:ext cx="5257800" cy="131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8" name="Rectangle 3"/>
          <p:cNvSpPr/>
          <p:nvPr/>
        </p:nvSpPr>
        <p:spPr>
          <a:xfrm>
            <a:off x="304800" y="4876800"/>
            <a:ext cx="830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A </a:t>
            </a:r>
            <a:r>
              <a:rPr lang="en-US" altLang="en-US" sz="2400" i="1" dirty="0"/>
              <a:t>graph</a:t>
            </a:r>
            <a:r>
              <a:rPr lang="en-US" altLang="en-US" sz="2400" dirty="0"/>
              <a:t> G'=(V', E') is a</a:t>
            </a:r>
            <a:r>
              <a:rPr lang="en-US" altLang="en-US" sz="2400" b="1" dirty="0"/>
              <a:t> subgraph </a:t>
            </a:r>
            <a:r>
              <a:rPr lang="en-US" altLang="en-US" sz="2400" dirty="0"/>
              <a:t>of another graph G=(V, E) iff  V </a:t>
            </a:r>
          </a:p>
        </p:txBody>
      </p:sp>
      <p:pic>
        <p:nvPicPr>
          <p:cNvPr id="46089" name="Picture 13"/>
          <p:cNvPicPr>
            <a:picLocks noChangeAspect="1"/>
          </p:cNvPicPr>
          <p:nvPr/>
        </p:nvPicPr>
        <p:blipFill>
          <a:blip r:embed="rId4"/>
          <a:srcRect l="19640" t="29515" r="68642" b="66464"/>
          <a:stretch>
            <a:fillRect/>
          </a:stretch>
        </p:blipFill>
        <p:spPr>
          <a:xfrm>
            <a:off x="2895600" y="5334000"/>
            <a:ext cx="2819400" cy="59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14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148" name="Rectangle 2"/>
          <p:cNvSpPr>
            <a:spLocks noGrp="1"/>
          </p:cNvSpPr>
          <p:nvPr>
            <p:ph type="title"/>
          </p:nvPr>
        </p:nvSpPr>
        <p:spPr>
          <a:xfrm>
            <a:off x="4572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614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50" name="Text Box 9"/>
          <p:cNvSpPr txBox="1"/>
          <p:nvPr/>
        </p:nvSpPr>
        <p:spPr>
          <a:xfrm>
            <a:off x="762000" y="1041400"/>
            <a:ext cx="76200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Graphs have applications in modeling many fields.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This notion of a “graph” should not be confused with bar charts and function plots, as these kinds of “graphs” are </a:t>
            </a:r>
            <a:r>
              <a:rPr lang="en-US" altLang="en-US" sz="2000" i="1" dirty="0">
                <a:latin typeface="Arial" panose="020B0604020202020204" pitchFamily="34" charset="0"/>
              </a:rPr>
              <a:t>unrelated</a:t>
            </a:r>
            <a:r>
              <a:rPr lang="en-US" altLang="en-US" sz="2000" dirty="0">
                <a:latin typeface="Arial" panose="020B0604020202020204" pitchFamily="34" charset="0"/>
              </a:rPr>
              <a:t> to the topic of this chapter.</a:t>
            </a:r>
          </a:p>
        </p:txBody>
      </p:sp>
      <p:pic>
        <p:nvPicPr>
          <p:cNvPr id="61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11488"/>
            <a:ext cx="2667000" cy="264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Rectangle 8"/>
          <p:cNvSpPr/>
          <p:nvPr/>
        </p:nvSpPr>
        <p:spPr>
          <a:xfrm>
            <a:off x="1720850" y="5740400"/>
            <a:ext cx="23495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Map coloring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  <p:pic>
        <p:nvPicPr>
          <p:cNvPr id="6153" name="Picture 6" descr="Mạng máy tính là gì? Những mô hình của mạng thông thườ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781300"/>
            <a:ext cx="38100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4" name="Rectangle 10"/>
          <p:cNvSpPr/>
          <p:nvPr/>
        </p:nvSpPr>
        <p:spPr>
          <a:xfrm>
            <a:off x="5656263" y="5748338"/>
            <a:ext cx="2514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computer networks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813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8132" name="Rectangle 3"/>
          <p:cNvSpPr>
            <a:spLocks noGrp="1"/>
          </p:cNvSpPr>
          <p:nvPr>
            <p:ph sz="quarter" idx="4294967295"/>
          </p:nvPr>
        </p:nvSpPr>
        <p:spPr>
          <a:xfrm>
            <a:off x="609600" y="1281113"/>
            <a:ext cx="8305800" cy="191452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3200" b="1" dirty="0"/>
              <a:t>Dense graph: </a:t>
            </a:r>
            <a:r>
              <a:rPr lang="en-US" altLang="en-US" dirty="0"/>
              <a:t>A graph in which the number of edges is close to the possible number of edges.</a:t>
            </a:r>
          </a:p>
          <a:p>
            <a:pPr marL="319405" lvl="0" indent="-319405" eaLnBrk="1" hangingPunct="1"/>
            <a:r>
              <a:rPr lang="en-US" altLang="en-US" sz="3200" b="1" dirty="0"/>
              <a:t>Sparse graph: </a:t>
            </a:r>
            <a:r>
              <a:rPr lang="en-US" altLang="en-US" dirty="0"/>
              <a:t>A graph in which the number of edges is much less than the possible number of edges.</a:t>
            </a:r>
            <a:r>
              <a:rPr lang="en-US" altLang="en-US" sz="1800" dirty="0"/>
              <a:t> </a:t>
            </a:r>
          </a:p>
        </p:txBody>
      </p:sp>
      <p:sp>
        <p:nvSpPr>
          <p:cNvPr id="48133" name="Slide Number Placeholder 3"/>
          <p:cNvSpPr txBox="1">
            <a:spLocks noGrp="1"/>
          </p:cNvSpPr>
          <p:nvPr/>
        </p:nvSpPr>
        <p:spPr>
          <a:xfrm>
            <a:off x="0" y="103663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30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8134" name="Rectangle 2"/>
          <p:cNvSpPr/>
          <p:nvPr/>
        </p:nvSpPr>
        <p:spPr>
          <a:xfrm>
            <a:off x="457200" y="22225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- 7</a:t>
            </a:r>
          </a:p>
        </p:txBody>
      </p:sp>
      <p:pic>
        <p:nvPicPr>
          <p:cNvPr id="48135" name="Picture 9"/>
          <p:cNvPicPr>
            <a:picLocks noChangeAspect="1"/>
          </p:cNvPicPr>
          <p:nvPr/>
        </p:nvPicPr>
        <p:blipFill>
          <a:blip r:embed="rId3"/>
          <a:srcRect l="2499"/>
          <a:stretch>
            <a:fillRect/>
          </a:stretch>
        </p:blipFill>
        <p:spPr>
          <a:xfrm>
            <a:off x="1066800" y="3313113"/>
            <a:ext cx="6800850" cy="294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017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5018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9800"/>
            <a:ext cx="7924800" cy="578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1" name="Rectangle 2"/>
          <p:cNvSpPr>
            <a:spLocks noGrp="1"/>
          </p:cNvSpPr>
          <p:nvPr>
            <p:ph type="title"/>
          </p:nvPr>
        </p:nvSpPr>
        <p:spPr>
          <a:xfrm>
            <a:off x="6350" y="190500"/>
            <a:ext cx="76200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018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3" name="Text Box 4"/>
          <p:cNvSpPr txBox="1"/>
          <p:nvPr/>
        </p:nvSpPr>
        <p:spPr>
          <a:xfrm>
            <a:off x="990600" y="5808663"/>
            <a:ext cx="3200400" cy="730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Graph representations.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A graph (a)</a:t>
            </a:r>
            <a:r>
              <a:rPr lang="en-US" altLang="en-US" sz="1400" dirty="0">
                <a:latin typeface="Arial" panose="020B0604020202020204" pitchFamily="34" charset="0"/>
              </a:rPr>
              <a:t> can be </a:t>
            </a:r>
            <a:r>
              <a:rPr lang="en-US" altLang="en-US" sz="1400" b="1" dirty="0">
                <a:latin typeface="Arial" panose="020B0604020202020204" pitchFamily="34" charset="0"/>
              </a:rPr>
              <a:t>represented as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b="1" dirty="0">
                <a:latin typeface="Arial" panose="020B0604020202020204" pitchFamily="34" charset="0"/>
              </a:rPr>
              <a:t>(b–c) an adjacency list.</a:t>
            </a:r>
          </a:p>
        </p:txBody>
      </p:sp>
      <p:sp>
        <p:nvSpPr>
          <p:cNvPr id="50184" name="Rectangle 2"/>
          <p:cNvSpPr/>
          <p:nvPr/>
        </p:nvSpPr>
        <p:spPr>
          <a:xfrm>
            <a:off x="4360863" y="322263"/>
            <a:ext cx="685800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(Adjacency list)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222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5222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209800"/>
            <a:ext cx="4191000" cy="263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0" name="Text Box 3"/>
          <p:cNvSpPr txBox="1"/>
          <p:nvPr/>
        </p:nvSpPr>
        <p:spPr>
          <a:xfrm>
            <a:off x="1981200" y="5638800"/>
            <a:ext cx="53181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Graph represented by an adjacency matrix</a:t>
            </a:r>
          </a:p>
        </p:txBody>
      </p:sp>
      <p:sp>
        <p:nvSpPr>
          <p:cNvPr id="52231" name="Rectangle 2"/>
          <p:cNvSpPr/>
          <p:nvPr/>
        </p:nvSpPr>
        <p:spPr>
          <a:xfrm>
            <a:off x="7620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</a:t>
            </a:r>
          </a:p>
        </p:txBody>
      </p:sp>
      <p:sp>
        <p:nvSpPr>
          <p:cNvPr id="52232" name="Rectangle 2"/>
          <p:cNvSpPr/>
          <p:nvPr/>
        </p:nvSpPr>
        <p:spPr>
          <a:xfrm>
            <a:off x="10668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(Adjacency matrix)</a:t>
            </a:r>
          </a:p>
        </p:txBody>
      </p:sp>
      <p:pic>
        <p:nvPicPr>
          <p:cNvPr id="5223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8" y="2703513"/>
            <a:ext cx="3543300" cy="1849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42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>
          <a:xfrm>
            <a:off x="228600" y="1617663"/>
            <a:ext cx="8686800" cy="2873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A vertex is said to be </a:t>
            </a:r>
            <a:r>
              <a:rPr lang="en-US" altLang="en-US" sz="1600" b="1" i="1" dirty="0">
                <a:latin typeface="Arial" panose="020B0604020202020204" pitchFamily="34" charset="0"/>
              </a:rPr>
              <a:t>incident </a:t>
            </a:r>
            <a:r>
              <a:rPr lang="en-US" altLang="en-US" sz="1600" b="1" dirty="0">
                <a:latin typeface="Arial" panose="020B0604020202020204" pitchFamily="34" charset="0"/>
              </a:rPr>
              <a:t>to an edge if the edge is connected to the vertex.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4277" name="Text Box 3"/>
          <p:cNvSpPr txBox="1"/>
          <p:nvPr/>
        </p:nvSpPr>
        <p:spPr>
          <a:xfrm>
            <a:off x="2233613" y="5410200"/>
            <a:ext cx="46958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Graph represented by incident matrix</a:t>
            </a:r>
          </a:p>
        </p:txBody>
      </p:sp>
      <p:pic>
        <p:nvPicPr>
          <p:cNvPr id="54278" name="Picture 5"/>
          <p:cNvPicPr>
            <a:picLocks noChangeAspect="1"/>
          </p:cNvPicPr>
          <p:nvPr/>
        </p:nvPicPr>
        <p:blipFill>
          <a:blip r:embed="rId3"/>
          <a:srcRect l="42500" t="31000" r="31876" b="25999"/>
          <a:stretch>
            <a:fillRect/>
          </a:stretch>
        </p:blipFill>
        <p:spPr>
          <a:xfrm>
            <a:off x="2895600" y="1981200"/>
            <a:ext cx="3124200" cy="327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9" name="Rectangle 2"/>
          <p:cNvSpPr/>
          <p:nvPr/>
        </p:nvSpPr>
        <p:spPr>
          <a:xfrm>
            <a:off x="6096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4280" name="Rectangle 2"/>
          <p:cNvSpPr/>
          <p:nvPr/>
        </p:nvSpPr>
        <p:spPr>
          <a:xfrm>
            <a:off x="7620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(Incident matrix)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63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>
          <a:xfrm>
            <a:off x="1371600" y="1722438"/>
            <a:ext cx="5638800" cy="485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The 1</a:t>
            </a:r>
            <a:r>
              <a:rPr lang="en-US" altLang="en-US" sz="1600" baseline="30000" dirty="0">
                <a:latin typeface="Arial" panose="020B0604020202020204" pitchFamily="34" charset="0"/>
              </a:rPr>
              <a:t>st</a:t>
            </a:r>
            <a:r>
              <a:rPr lang="en-US" altLang="en-US" sz="1600" dirty="0">
                <a:latin typeface="Arial" panose="020B0604020202020204" pitchFamily="34" charset="0"/>
              </a:rPr>
              <a:t> line: number of vertices, number of edges</a:t>
            </a:r>
          </a:p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From the 2</a:t>
            </a:r>
            <a:r>
              <a:rPr lang="en-US" altLang="en-US" sz="1600" baseline="30000" dirty="0">
                <a:latin typeface="Arial" panose="020B0604020202020204" pitchFamily="34" charset="0"/>
              </a:rPr>
              <a:t>nd</a:t>
            </a:r>
            <a:r>
              <a:rPr lang="en-US" altLang="en-US" sz="1600" dirty="0">
                <a:latin typeface="Arial" panose="020B0604020202020204" pitchFamily="34" charset="0"/>
              </a:rPr>
              <a:t> line: each line is a edge, including two vertices</a:t>
            </a:r>
          </a:p>
        </p:txBody>
      </p:sp>
      <p:sp>
        <p:nvSpPr>
          <p:cNvPr id="56325" name="Rectangle 2"/>
          <p:cNvSpPr/>
          <p:nvPr/>
        </p:nvSpPr>
        <p:spPr>
          <a:xfrm>
            <a:off x="6096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6326" name="Rectangle 2"/>
          <p:cNvSpPr/>
          <p:nvPr/>
        </p:nvSpPr>
        <p:spPr>
          <a:xfrm>
            <a:off x="7620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(Edge list)</a:t>
            </a:r>
          </a:p>
        </p:txBody>
      </p:sp>
      <p:pic>
        <p:nvPicPr>
          <p:cNvPr id="563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60638"/>
            <a:ext cx="3276600" cy="3195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8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640013"/>
            <a:ext cx="762000" cy="306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837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8372" name="Rectangle 2"/>
          <p:cNvSpPr>
            <a:spLocks noGrp="1"/>
          </p:cNvSpPr>
          <p:nvPr>
            <p:ph type="title"/>
          </p:nvPr>
        </p:nvSpPr>
        <p:spPr>
          <a:xfrm>
            <a:off x="4143375" y="236538"/>
            <a:ext cx="5880100" cy="579437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chemeClr val="hlink"/>
                </a:solidFill>
              </a:rPr>
              <a:t>Breadth-first Search</a:t>
            </a:r>
          </a:p>
        </p:txBody>
      </p:sp>
      <p:sp>
        <p:nvSpPr>
          <p:cNvPr id="5837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374" name="Rectangle 3"/>
          <p:cNvSpPr/>
          <p:nvPr/>
        </p:nvSpPr>
        <p:spPr>
          <a:xfrm>
            <a:off x="228600" y="1066800"/>
            <a:ext cx="5410200" cy="21971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1800" dirty="0"/>
              <a:t>In the </a:t>
            </a:r>
            <a:r>
              <a:rPr lang="en-US" altLang="en-US" sz="1800" b="1" dirty="0"/>
              <a:t>breadth-first search algorithm</a:t>
            </a:r>
            <a:r>
              <a:rPr lang="en-US" altLang="en-US" sz="1800" dirty="0"/>
              <a:t>, at first a selected vertex </a:t>
            </a:r>
            <a:r>
              <a:rPr lang="en-US" altLang="en-US" sz="1800" i="1" dirty="0"/>
              <a:t>v </a:t>
            </a:r>
            <a:r>
              <a:rPr lang="en-US" altLang="en-US" sz="1800" dirty="0"/>
              <a:t>is visited and then each unvisited vertex adjacent to </a:t>
            </a:r>
            <a:r>
              <a:rPr lang="en-US" altLang="en-US" sz="1800" i="1" dirty="0"/>
              <a:t>v </a:t>
            </a:r>
            <a:r>
              <a:rPr lang="en-US" altLang="en-US" sz="1800" dirty="0"/>
              <a:t>is visited. Suppose these adjacents are v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, v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,… v</a:t>
            </a:r>
            <a:r>
              <a:rPr lang="en-US" altLang="en-US" sz="1800" baseline="-25000" dirty="0"/>
              <a:t>k</a:t>
            </a:r>
            <a:r>
              <a:rPr lang="en-US" altLang="en-US" sz="1800" dirty="0"/>
              <a:t>. After all these vertices are visited, all adjacents of  v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are visited, then all adjacents of v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are visited and so on. If there are still some unvisited vertices in the graph, the traversal continues restarting for one of the unvisited vertices.</a:t>
            </a:r>
          </a:p>
        </p:txBody>
      </p:sp>
      <p:pic>
        <p:nvPicPr>
          <p:cNvPr id="58375" name="Picture 5"/>
          <p:cNvPicPr>
            <a:picLocks noChangeAspect="1"/>
          </p:cNvPicPr>
          <p:nvPr/>
        </p:nvPicPr>
        <p:blipFill>
          <a:blip r:embed="rId2"/>
          <a:srcRect l="53195" t="53334" r="15694" b="18150"/>
          <a:stretch>
            <a:fillRect/>
          </a:stretch>
        </p:blipFill>
        <p:spPr>
          <a:xfrm>
            <a:off x="5638800" y="1219200"/>
            <a:ext cx="3209925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3" y="3406775"/>
            <a:ext cx="6696075" cy="1728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5280025"/>
            <a:ext cx="6019800" cy="1441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8" name="Rectangle 2"/>
          <p:cNvSpPr/>
          <p:nvPr/>
        </p:nvSpPr>
        <p:spPr>
          <a:xfrm>
            <a:off x="-533400" y="90488"/>
            <a:ext cx="7616825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Traversals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939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9396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397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Algorithm</a:t>
            </a:r>
          </a:p>
        </p:txBody>
      </p:sp>
      <p:sp>
        <p:nvSpPr>
          <p:cNvPr id="59398" name="Text Box 5"/>
          <p:cNvSpPr txBox="1"/>
          <p:nvPr/>
        </p:nvSpPr>
        <p:spPr>
          <a:xfrm>
            <a:off x="381000" y="838200"/>
            <a:ext cx="8001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Search a graph (directed or not) in breadth first, this is done by using a queue where the vertices found are stored.</a:t>
            </a:r>
          </a:p>
        </p:txBody>
      </p:sp>
      <p:sp>
        <p:nvSpPr>
          <p:cNvPr id="59399" name="Text Box 6"/>
          <p:cNvSpPr txBox="1"/>
          <p:nvPr/>
        </p:nvSpPr>
        <p:spPr>
          <a:xfrm>
            <a:off x="1066800" y="1600200"/>
            <a:ext cx="7391400" cy="4845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BFS(Graph G)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{ all vertices of G are first painted white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the graph root is painted gray and put in a queue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while the queue is not empty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{  a vertex u is removed from the queue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for all white successors v of u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{ v is painted gray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  v is added to the queue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u is painted black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041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0420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421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code</a:t>
            </a:r>
          </a:p>
        </p:txBody>
      </p:sp>
      <p:sp>
        <p:nvSpPr>
          <p:cNvPr id="60422" name="Text Box 4"/>
          <p:cNvSpPr txBox="1"/>
          <p:nvPr/>
        </p:nvSpPr>
        <p:spPr>
          <a:xfrm>
            <a:off x="1143000" y="990600"/>
            <a:ext cx="7010400" cy="5283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// bread first traverse from vertex k 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void breadthFirst(int k)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{MyQueue q = new MyQueue();int i,h;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boolean [] enqueued = new boolean[n];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for(i=0;i&lt;n;i++) enqueued[i]=false;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q.enqueue(new Integer(k));enqueued[k]=true;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while(!q.isEmpty())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{h=Integer.parseInt((q.dequeue()).toString().trim());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visit(h);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for(i=0;i&lt;n;i++)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if((!enqueued[i]) &amp;&amp; a[h][i]&gt;0)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{q.enqueue(new Integer(i));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 enqueued[i] = true;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System.out.println();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144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1444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Ex.</a:t>
            </a:r>
          </a:p>
        </p:txBody>
      </p:sp>
      <p:pic>
        <p:nvPicPr>
          <p:cNvPr id="614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6063"/>
            <a:ext cx="2895600" cy="425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60525"/>
            <a:ext cx="4038600" cy="400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246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2468" name="Rectangle 2"/>
          <p:cNvSpPr>
            <a:spLocks noGrp="1"/>
          </p:cNvSpPr>
          <p:nvPr>
            <p:ph type="title"/>
          </p:nvPr>
        </p:nvSpPr>
        <p:spPr>
          <a:xfrm>
            <a:off x="460375" y="457200"/>
            <a:ext cx="76168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Traversal</a:t>
            </a:r>
          </a:p>
        </p:txBody>
      </p:sp>
      <p:sp>
        <p:nvSpPr>
          <p:cNvPr id="62469" name="Rectangle 3"/>
          <p:cNvSpPr>
            <a:spLocks noGrp="1"/>
          </p:cNvSpPr>
          <p:nvPr>
            <p:ph sz="quarter" idx="4294967295"/>
          </p:nvPr>
        </p:nvSpPr>
        <p:spPr>
          <a:xfrm>
            <a:off x="454025" y="1295400"/>
            <a:ext cx="8232775" cy="2055813"/>
          </a:xfrm>
        </p:spPr>
        <p:txBody>
          <a:bodyPr vert="horz" wrap="square" lIns="0" tIns="0" rIns="0" bIns="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 eaLnBrk="1" hangingPunct="1"/>
            <a:r>
              <a:rPr lang="en-US" altLang="en-US" sz="2700" dirty="0"/>
              <a:t>In the </a:t>
            </a:r>
            <a:r>
              <a:rPr lang="en-US" altLang="en-US" sz="2700" b="1" dirty="0"/>
              <a:t>depth-first search algorithm</a:t>
            </a:r>
            <a:r>
              <a:rPr lang="en-US" altLang="en-US" sz="2700" dirty="0"/>
              <a:t>, at first selected vertex </a:t>
            </a:r>
            <a:r>
              <a:rPr lang="en-US" altLang="en-US" sz="2700" i="1" dirty="0"/>
              <a:t>v </a:t>
            </a:r>
            <a:r>
              <a:rPr lang="en-US" altLang="en-US" sz="2700" dirty="0"/>
              <a:t>is visited and then each unvisited vertex adjacent to </a:t>
            </a:r>
            <a:r>
              <a:rPr lang="en-US" altLang="en-US" sz="2700" i="1" dirty="0"/>
              <a:t>v </a:t>
            </a:r>
            <a:r>
              <a:rPr lang="en-US" altLang="en-US" sz="2700" dirty="0"/>
              <a:t>is visited by depth-first search. If there are still some unvisited vertices in the graph, the traversal continues restarting for one of the unvisited vertices.</a:t>
            </a:r>
          </a:p>
        </p:txBody>
      </p:sp>
      <p:grpSp>
        <p:nvGrpSpPr>
          <p:cNvPr id="62470" name="Group 6"/>
          <p:cNvGrpSpPr/>
          <p:nvPr/>
        </p:nvGrpSpPr>
        <p:grpSpPr>
          <a:xfrm>
            <a:off x="609600" y="3657600"/>
            <a:ext cx="8094663" cy="2592705"/>
            <a:chOff x="609600" y="3200400"/>
            <a:chExt cx="8094662" cy="2592488"/>
          </a:xfrm>
        </p:grpSpPr>
        <p:pic>
          <p:nvPicPr>
            <p:cNvPr id="62471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200400"/>
              <a:ext cx="8094662" cy="2209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472" name="Text Box 5"/>
            <p:cNvSpPr txBox="1"/>
            <p:nvPr/>
          </p:nvSpPr>
          <p:spPr>
            <a:xfrm>
              <a:off x="685800" y="5486209"/>
              <a:ext cx="8001000" cy="3066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latin typeface="Arial" panose="020B0604020202020204" pitchFamily="34" charset="0"/>
                </a:rPr>
                <a:t>An example of application of the </a:t>
              </a:r>
              <a:r>
                <a:rPr lang="en-US" altLang="en-US" sz="1400" b="1" dirty="0">
                  <a:latin typeface="Courier New" panose="02070309020205020404" pitchFamily="49" charset="0"/>
                </a:rPr>
                <a:t>depthFirstSearch()</a:t>
              </a:r>
              <a:r>
                <a:rPr lang="en-US" altLang="en-US" sz="1400" b="1" dirty="0">
                  <a:latin typeface="Arial" panose="020B0604020202020204" pitchFamily="34" charset="0"/>
                </a:rPr>
                <a:t>algorithm to a graph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271713"/>
            <a:ext cx="5283200" cy="438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19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197" name="Rectangle 2"/>
          <p:cNvSpPr>
            <a:spLocks noGrp="1"/>
          </p:cNvSpPr>
          <p:nvPr>
            <p:ph type="title"/>
          </p:nvPr>
        </p:nvSpPr>
        <p:spPr>
          <a:xfrm>
            <a:off x="4572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9"/>
          <p:cNvSpPr txBox="1"/>
          <p:nvPr/>
        </p:nvSpPr>
        <p:spPr>
          <a:xfrm>
            <a:off x="609600" y="1150938"/>
            <a:ext cx="76200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Graphs have applications in modeling many fields.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This notion of a “graph” should not be confused with bar charts and function plots, as these kinds of “graphs” are </a:t>
            </a:r>
            <a:r>
              <a:rPr lang="en-US" altLang="en-US" sz="2000" i="1" dirty="0">
                <a:latin typeface="Arial" panose="020B0604020202020204" pitchFamily="34" charset="0"/>
              </a:rPr>
              <a:t>unrelated</a:t>
            </a:r>
            <a:r>
              <a:rPr lang="en-US" altLang="en-US" sz="2000" dirty="0">
                <a:latin typeface="Arial" panose="020B0604020202020204" pitchFamily="34" charset="0"/>
              </a:rPr>
              <a:t> to the topic of this chapter.</a:t>
            </a:r>
          </a:p>
        </p:txBody>
      </p:sp>
      <p:sp>
        <p:nvSpPr>
          <p:cNvPr id="8200" name="Rectangle 8"/>
          <p:cNvSpPr/>
          <p:nvPr/>
        </p:nvSpPr>
        <p:spPr>
          <a:xfrm>
            <a:off x="685800" y="2809875"/>
            <a:ext cx="23510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Social network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349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3492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Search algorithm</a:t>
            </a:r>
          </a:p>
        </p:txBody>
      </p:sp>
      <p:sp>
        <p:nvSpPr>
          <p:cNvPr id="63493" name="Text Box 9"/>
          <p:cNvSpPr txBox="1"/>
          <p:nvPr/>
        </p:nvSpPr>
        <p:spPr>
          <a:xfrm>
            <a:off x="5029200" y="5486400"/>
            <a:ext cx="3429000" cy="59055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DFS on a graph with </a:t>
            </a:r>
            <a:r>
              <a:rPr lang="en-US" altLang="en-US" sz="1600" b="1" i="1" dirty="0">
                <a:latin typeface="Arial" panose="020B0604020202020204" pitchFamily="34" charset="0"/>
              </a:rPr>
              <a:t>n</a:t>
            </a:r>
            <a:r>
              <a:rPr lang="en-US" altLang="en-US" sz="1600" dirty="0">
                <a:latin typeface="Arial" panose="020B0604020202020204" pitchFamily="34" charset="0"/>
              </a:rPr>
              <a:t> vertices and </a:t>
            </a:r>
            <a:r>
              <a:rPr lang="en-US" altLang="en-US" sz="1600" b="1" i="1" dirty="0">
                <a:latin typeface="Arial" panose="020B0604020202020204" pitchFamily="34" charset="0"/>
              </a:rPr>
              <a:t>m</a:t>
            </a:r>
            <a:r>
              <a:rPr lang="en-US" altLang="en-US" sz="1600" dirty="0">
                <a:latin typeface="Arial" panose="020B0604020202020204" pitchFamily="34" charset="0"/>
              </a:rPr>
              <a:t> edges takes </a:t>
            </a:r>
            <a:r>
              <a:rPr lang="en-US" altLang="en-US" sz="1600" b="1" i="1" dirty="0">
                <a:latin typeface="Arial" panose="020B0604020202020204" pitchFamily="34" charset="0"/>
              </a:rPr>
              <a:t>O</a:t>
            </a:r>
            <a:r>
              <a:rPr lang="en-US" altLang="en-US" sz="1600" dirty="0">
                <a:latin typeface="Arial" panose="020B0604020202020204" pitchFamily="34" charset="0"/>
              </a:rPr>
              <a:t>(</a:t>
            </a:r>
            <a:r>
              <a:rPr lang="en-US" altLang="en-US" sz="1600" b="1" i="1" dirty="0">
                <a:latin typeface="Arial" panose="020B0604020202020204" pitchFamily="34" charset="0"/>
              </a:rPr>
              <a:t>n</a:t>
            </a:r>
            <a:r>
              <a:rPr lang="en-US" altLang="en-US" sz="1600" dirty="0">
                <a:latin typeface="Arial" panose="020B0604020202020204" pitchFamily="34" charset="0"/>
              </a:rPr>
              <a:t> + </a:t>
            </a:r>
            <a:r>
              <a:rPr lang="en-US" altLang="en-US" sz="1600" b="1" i="1" dirty="0">
                <a:latin typeface="Arial" panose="020B0604020202020204" pitchFamily="34" charset="0"/>
              </a:rPr>
              <a:t>m</a:t>
            </a:r>
            <a:r>
              <a:rPr lang="en-US" altLang="en-US" sz="1600" dirty="0">
                <a:latin typeface="Arial" panose="020B0604020202020204" pitchFamily="34" charset="0"/>
              </a:rPr>
              <a:t> ) time</a:t>
            </a:r>
          </a:p>
        </p:txBody>
      </p:sp>
      <p:sp>
        <p:nvSpPr>
          <p:cNvPr id="63494" name="Text Box 10"/>
          <p:cNvSpPr txBox="1"/>
          <p:nvPr/>
        </p:nvSpPr>
        <p:spPr>
          <a:xfrm>
            <a:off x="4724400" y="2514600"/>
            <a:ext cx="3810000" cy="2024063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idea is the same, but we now use a stack instead of a queue. With recursion of course, so the stack management is all done by Java.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Here is a brief description of the DFS algorithm: </a:t>
            </a:r>
          </a:p>
        </p:txBody>
      </p:sp>
      <p:sp>
        <p:nvSpPr>
          <p:cNvPr id="63495" name="Text Box 11"/>
          <p:cNvSpPr txBox="1"/>
          <p:nvPr/>
        </p:nvSpPr>
        <p:spPr>
          <a:xfrm>
            <a:off x="990600" y="1143000"/>
            <a:ext cx="6019800" cy="4838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DFS-visit (Graph G, Vertex u)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{ the vertex u is painted gray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for all white successors v of u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{ dfs-visit(G, v)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u is painted black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DFS (Graph G)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{ all vertices of G are first painted white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DFS-visit(G, root of G)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}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451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4516" name="Title 7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Traverse code</a:t>
            </a:r>
          </a:p>
        </p:txBody>
      </p:sp>
      <p:sp>
        <p:nvSpPr>
          <p:cNvPr id="64517" name="Text Box 7"/>
          <p:cNvSpPr txBox="1"/>
          <p:nvPr/>
        </p:nvSpPr>
        <p:spPr>
          <a:xfrm>
            <a:off x="2133600" y="990600"/>
            <a:ext cx="5029200" cy="5319713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void visit(int i)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{System.out.print(" " + v[i]);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void depthFirst(boolean visited[], int i)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{visit(i);visited[i] = true;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int j;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for(j=0;j&lt;n;j++)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 if(a[i][j]&gt;0 &amp;&amp; (!visited[j]))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    depthFirst(visited,j);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void depthFirst(int k)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{int i; boolean [] visited = new boolean[20];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for(i=0;i&lt;n;i++) visited[i]=false;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depthFirst(visited,k);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for(i=0;i&lt;n;i++)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if(!visited[i])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depthFirst(visited,i);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System.out.println();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553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5540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Depth-first Search Ex.</a:t>
            </a:r>
          </a:p>
        </p:txBody>
      </p:sp>
      <p:pic>
        <p:nvPicPr>
          <p:cNvPr id="655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6063"/>
            <a:ext cx="2895600" cy="425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60525"/>
            <a:ext cx="4038600" cy="400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656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6564" name="Rectangle 2"/>
          <p:cNvSpPr>
            <a:spLocks noGrp="1"/>
          </p:cNvSpPr>
          <p:nvPr>
            <p:ph type="title"/>
          </p:nvPr>
        </p:nvSpPr>
        <p:spPr>
          <a:xfrm>
            <a:off x="460375" y="4413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Shortest Path problem</a:t>
            </a:r>
          </a:p>
        </p:txBody>
      </p:sp>
      <p:sp>
        <p:nvSpPr>
          <p:cNvPr id="66565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66" name="Rectangle 5"/>
          <p:cNvSpPr/>
          <p:nvPr/>
        </p:nvSpPr>
        <p:spPr>
          <a:xfrm>
            <a:off x="762000" y="1524000"/>
            <a:ext cx="7924800" cy="39973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The problem:</a:t>
            </a:r>
            <a:r>
              <a:rPr lang="en-US" altLang="en-US" sz="2800" dirty="0"/>
              <a:t> find the shortest path between a pair of vertices of a graph</a:t>
            </a:r>
          </a:p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The graph</a:t>
            </a:r>
            <a:r>
              <a:rPr lang="en-US" altLang="en-US" sz="2800" dirty="0"/>
              <a:t>: may contain negative edges but no negative cycles</a:t>
            </a:r>
          </a:p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A representation</a:t>
            </a:r>
            <a:r>
              <a:rPr lang="en-US" altLang="en-US" sz="2800" dirty="0"/>
              <a:t>: a weighted matrix where </a:t>
            </a:r>
            <a:br>
              <a:rPr lang="en-US" altLang="en-US" sz="2800" dirty="0"/>
            </a:br>
            <a:r>
              <a:rPr lang="en-US" altLang="en-US" sz="2800" dirty="0"/>
              <a:t>   W(i,j) = 0 if i=j. </a:t>
            </a:r>
            <a:br>
              <a:rPr lang="en-US" altLang="en-US" sz="2800" dirty="0"/>
            </a:br>
            <a:r>
              <a:rPr lang="en-US" altLang="en-US" sz="2800" dirty="0"/>
              <a:t>   W(i,j) = </a:t>
            </a:r>
            <a:r>
              <a:rPr lang="en-US" altLang="en-US" b="1" dirty="0">
                <a:latin typeface="Symbol" panose="05050102010706020507" pitchFamily="18" charset="2"/>
              </a:rPr>
              <a:t>¥</a:t>
            </a:r>
            <a:r>
              <a:rPr lang="en-US" altLang="en-US" sz="2800" dirty="0"/>
              <a:t> if there is no edge between i and j.    </a:t>
            </a:r>
            <a:br>
              <a:rPr lang="en-US" altLang="en-US" sz="2800" dirty="0"/>
            </a:br>
            <a:r>
              <a:rPr lang="en-US" altLang="en-US" sz="2800" dirty="0"/>
              <a:t>   W(i,j) = weight of the edge (i,j)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1725"/>
            <a:ext cx="76962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8612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8613" name="Rectangle 2"/>
          <p:cNvSpPr>
            <a:spLocks noGrp="1"/>
          </p:cNvSpPr>
          <p:nvPr>
            <p:ph type="title"/>
          </p:nvPr>
        </p:nvSpPr>
        <p:spPr>
          <a:xfrm>
            <a:off x="533400" y="731838"/>
            <a:ext cx="3883025" cy="13239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Shortest Path problem</a:t>
            </a:r>
          </a:p>
        </p:txBody>
      </p:sp>
      <p:sp>
        <p:nvSpPr>
          <p:cNvPr id="6861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29200" y="501650"/>
          <a:ext cx="3657600" cy="333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rgbClr val="F8F8F8"/>
                        </a:solidFill>
                      </a:endParaRP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H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5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A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B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C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5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D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E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F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S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065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0660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- 1</a:t>
            </a:r>
          </a:p>
        </p:txBody>
      </p:sp>
      <p:sp>
        <p:nvSpPr>
          <p:cNvPr id="7066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0662" name="Text Box 8"/>
          <p:cNvSpPr txBox="1"/>
          <p:nvPr/>
        </p:nvSpPr>
        <p:spPr>
          <a:xfrm>
            <a:off x="381000" y="1295400"/>
            <a:ext cx="8229600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main idea in applying the greedy-method pattern to the single-source shortestpath problem is to perform a “weighted” breadth-first search starting at the source vertex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In particular, we can use the greedy method to develop an algorithm that iteratively grows a “cloud” of vertices out of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, with the vertices entering the cloud in order of their distances from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Thus, in each iteration, the next vertex chosen is the vertex outside the cloud that is closest to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270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2708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- 1</a:t>
            </a:r>
          </a:p>
        </p:txBody>
      </p:sp>
      <p:sp>
        <p:nvSpPr>
          <p:cNvPr id="7270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2710" name="Text Box 8"/>
          <p:cNvSpPr txBox="1"/>
          <p:nvPr/>
        </p:nvSpPr>
        <p:spPr>
          <a:xfrm>
            <a:off x="381000" y="1295400"/>
            <a:ext cx="8229600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algorithm terminates when no more vertices are outside the cloud (or when those outside the cloud are not connected to those within the cloud), at which point we have a shortest path from </a:t>
            </a:r>
            <a:r>
              <a:rPr lang="en-US" altLang="en-US" sz="2200" i="1" dirty="0">
                <a:latin typeface="Arial" panose="020B0604020202020204" pitchFamily="34" charset="0"/>
              </a:rPr>
              <a:t>s </a:t>
            </a:r>
            <a:r>
              <a:rPr lang="en-US" altLang="en-US" sz="2200" dirty="0">
                <a:latin typeface="Arial" panose="020B0604020202020204" pitchFamily="34" charset="0"/>
              </a:rPr>
              <a:t>to every vertex of </a:t>
            </a:r>
            <a:r>
              <a:rPr lang="en-US" altLang="en-US" sz="2200" i="1" dirty="0">
                <a:latin typeface="Arial" panose="020B0604020202020204" pitchFamily="34" charset="0"/>
              </a:rPr>
              <a:t>G </a:t>
            </a:r>
            <a:r>
              <a:rPr lang="en-US" altLang="en-US" sz="2200" dirty="0">
                <a:latin typeface="Arial" panose="020B0604020202020204" pitchFamily="34" charset="0"/>
              </a:rPr>
              <a:t>that is reachable from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This approach is a simple, but nevertheless powerful, example of the greedy-method design pattern. Applying the greedy method to the single-source, shortest-path problem, results in an algorithm known as </a:t>
            </a:r>
            <a:r>
              <a:rPr lang="en-US" altLang="en-US" sz="2200" b="1" i="1" dirty="0">
                <a:latin typeface="Arial" panose="020B0604020202020204" pitchFamily="34" charset="0"/>
              </a:rPr>
              <a:t>Dijkstra’s algorithm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475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4756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- 2</a:t>
            </a:r>
          </a:p>
        </p:txBody>
      </p:sp>
      <p:sp>
        <p:nvSpPr>
          <p:cNvPr id="74757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374" name="Text Box 3"/>
          <p:cNvSpPr txBox="1">
            <a:spLocks noChangeArrowheads="1"/>
          </p:cNvSpPr>
          <p:nvPr/>
        </p:nvSpPr>
        <p:spPr bwMode="auto">
          <a:xfrm>
            <a:off x="914400" y="1295400"/>
            <a:ext cx="8534400" cy="5016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DijkstraAlgorithm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gegative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weighted simple digraph,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vertex first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all vertices  v: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anose="05050102010706020507" pitchFamily="18" charset="2"/>
              </a:rPr>
              <a:t>;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(first) = 0;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= V (all vertices);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checked = empty;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while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not empty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u = a vertex in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with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min.currDist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remove u from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add to checked;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for all vertices v adjacent to u and in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if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&gt;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	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			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predeccessor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u;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			</a:t>
            </a:r>
          </a:p>
        </p:txBody>
      </p:sp>
      <p:pic>
        <p:nvPicPr>
          <p:cNvPr id="74759" name="Picture 4"/>
          <p:cNvPicPr>
            <a:picLocks noChangeAspect="1"/>
          </p:cNvPicPr>
          <p:nvPr/>
        </p:nvPicPr>
        <p:blipFill>
          <a:blip r:embed="rId3"/>
          <a:srcRect b="4546"/>
          <a:stretch>
            <a:fillRect/>
          </a:stretch>
        </p:blipFill>
        <p:spPr>
          <a:xfrm>
            <a:off x="7242175" y="136525"/>
            <a:ext cx="1608138" cy="204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016000"/>
            <a:ext cx="4727575" cy="3763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5425" y="2057400"/>
            <a:ext cx="8382000" cy="4524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DijkstraAlgorithm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gegative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weighted simple digraph,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vertex first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all vertices  v: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anose="05050102010706020507" pitchFamily="18" charset="2"/>
              </a:rPr>
              <a:t>;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(first) = 0;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= V (all vertices);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checked = empty;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while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not empty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u = a vertex in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with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min.currDist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remove u from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add to checked;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for all vertices v adjacent to u and in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if 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&gt;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	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			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predeccessor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u;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		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782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7828" name="Title 5"/>
          <p:cNvSpPr>
            <a:spLocks noGrp="1"/>
          </p:cNvSpPr>
          <p:nvPr>
            <p:ph type="title"/>
          </p:nvPr>
        </p:nvSpPr>
        <p:spPr>
          <a:xfrm>
            <a:off x="1447800" y="0"/>
            <a:ext cx="6705600" cy="641350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CC3300"/>
                </a:solidFill>
              </a:rPr>
              <a:t>Dijkstra's Algorithm example - 1</a:t>
            </a:r>
          </a:p>
        </p:txBody>
      </p:sp>
      <p:sp>
        <p:nvSpPr>
          <p:cNvPr id="7782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77830" name="Picture 2" descr="C:\Documents and Settings\tandt\My Documents\Teaching\FU\DSA\_materials\_biss\week4\Dijksta_Anim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393825"/>
            <a:ext cx="3581400" cy="2808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31" name="Text Box 5"/>
          <p:cNvSpPr txBox="1"/>
          <p:nvPr/>
        </p:nvSpPr>
        <p:spPr>
          <a:xfrm>
            <a:off x="4019550" y="4276725"/>
            <a:ext cx="4229100" cy="2101850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Dijkstra’s algorithm keeps </a:t>
            </a:r>
            <a:r>
              <a:rPr lang="en-US" altLang="en-US" sz="1400" i="1" dirty="0">
                <a:latin typeface="Arial" panose="020B0604020202020204" pitchFamily="34" charset="0"/>
              </a:rPr>
              <a:t>two</a:t>
            </a:r>
            <a:r>
              <a:rPr lang="en-US" altLang="en-US" sz="1400" dirty="0">
                <a:latin typeface="Arial" panose="020B0604020202020204" pitchFamily="34" charset="0"/>
              </a:rPr>
              <a:t> sets of vertices:</a:t>
            </a:r>
          </a:p>
          <a:p>
            <a:pPr marL="45720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  Vertices whose shortest paths  	    have already been determined</a:t>
            </a:r>
            <a:b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</a:br>
            <a:r>
              <a:rPr lang="en-US" altLang="en-US" sz="1400" b="1" dirty="0">
                <a:latin typeface="Arial" panose="020B0604020202020204" pitchFamily="34" charset="0"/>
              </a:rPr>
              <a:t>V-S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Remainder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Also</a:t>
            </a:r>
          </a:p>
          <a:p>
            <a:pPr marL="45720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dis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 Best estimates of shortest path 	      to each vertex</a:t>
            </a:r>
            <a:b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</a:br>
            <a:r>
              <a:rPr lang="en-US" altLang="en-US" sz="1400" b="1" dirty="0">
                <a:latin typeface="Arial" panose="020B0604020202020204" pitchFamily="34" charset="0"/>
              </a:rPr>
              <a:t>pre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Predecessors for each vertex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77832" name="Text Box 7"/>
          <p:cNvSpPr txBox="1"/>
          <p:nvPr/>
        </p:nvSpPr>
        <p:spPr>
          <a:xfrm>
            <a:off x="509588" y="4562475"/>
            <a:ext cx="23622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int [][] b = {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0,   7,   9, 99, 99, 14},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7,   0, 10, 15, 99, 99},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9, 10,   0, 11, 99,   2},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{99, 15, 11,   0,   6, 99},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{99, 99, 99,   6,   0,   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{14, 99,   2, 99,   9,   0}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};</a:t>
            </a:r>
          </a:p>
        </p:txBody>
      </p:sp>
      <p:pic>
        <p:nvPicPr>
          <p:cNvPr id="77833" name="Picture 8"/>
          <p:cNvPicPr>
            <a:picLocks noChangeAspect="1"/>
          </p:cNvPicPr>
          <p:nvPr/>
        </p:nvPicPr>
        <p:blipFill>
          <a:blip r:embed="rId4"/>
          <a:srcRect l="10435" t="21365" r="14435" b="10979"/>
          <a:stretch>
            <a:fillRect/>
          </a:stretch>
        </p:blipFill>
        <p:spPr>
          <a:xfrm>
            <a:off x="3576638" y="865188"/>
            <a:ext cx="5545137" cy="3309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34" name="Text Box 9"/>
          <p:cNvSpPr txBox="1"/>
          <p:nvPr/>
        </p:nvSpPr>
        <p:spPr>
          <a:xfrm>
            <a:off x="4800600" y="609600"/>
            <a:ext cx="266700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A=1, B=2, C=3, D=4, E=5, F=6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24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762000" y="365125"/>
            <a:ext cx="72390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applications</a:t>
            </a:r>
          </a:p>
        </p:txBody>
      </p:sp>
      <p:sp>
        <p:nvSpPr>
          <p:cNvPr id="1024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503363"/>
            <a:ext cx="3886200" cy="1376362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2700" dirty="0"/>
              <a:t>Computer networks</a:t>
            </a:r>
          </a:p>
          <a:p>
            <a:pPr marL="319405" lvl="0" indent="-319405" eaLnBrk="1" hangingPunct="1"/>
            <a:r>
              <a:rPr lang="en-US" altLang="en-US" sz="2700" dirty="0"/>
              <a:t>Database</a:t>
            </a:r>
          </a:p>
          <a:p>
            <a:pPr marL="640080" lvl="1" indent="-273050" eaLnBrk="1" hangingPunct="1"/>
            <a:r>
              <a:rPr lang="en-US" altLang="en-US" dirty="0"/>
              <a:t>Entity-relationship diagram </a:t>
            </a:r>
          </a:p>
        </p:txBody>
      </p:sp>
      <p:sp>
        <p:nvSpPr>
          <p:cNvPr id="10246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066800"/>
            <a:ext cx="3429000" cy="47037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030663"/>
            <a:ext cx="4800600" cy="22939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98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79876" name="Picture 4"/>
          <p:cNvPicPr>
            <a:picLocks noChangeAspect="1"/>
          </p:cNvPicPr>
          <p:nvPr/>
        </p:nvPicPr>
        <p:blipFill>
          <a:blip r:embed="rId2"/>
          <a:srcRect l="41830" t="46228" r="42975" b="37611"/>
          <a:stretch>
            <a:fillRect/>
          </a:stretch>
        </p:blipFill>
        <p:spPr>
          <a:xfrm>
            <a:off x="533400" y="611188"/>
            <a:ext cx="4343400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7" name="Picture 5"/>
          <p:cNvPicPr>
            <a:picLocks noChangeAspect="1"/>
          </p:cNvPicPr>
          <p:nvPr/>
        </p:nvPicPr>
        <p:blipFill>
          <a:blip r:embed="rId2"/>
          <a:srcRect l="30855" t="23334" r="32001" b="54520"/>
          <a:stretch>
            <a:fillRect/>
          </a:stretch>
        </p:blipFill>
        <p:spPr>
          <a:xfrm>
            <a:off x="152400" y="3201988"/>
            <a:ext cx="8763000" cy="3275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8" name="Text Box 6"/>
          <p:cNvSpPr txBox="1"/>
          <p:nvPr/>
        </p:nvSpPr>
        <p:spPr>
          <a:xfrm>
            <a:off x="5486400" y="1068388"/>
            <a:ext cx="3276600" cy="1754187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complexity of Dijkstra's algorithm is O(|V|</a:t>
            </a:r>
            <a:r>
              <a:rPr lang="en-US" altLang="en-US" sz="1800" baseline="30000" dirty="0">
                <a:latin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</a:rPr>
              <a:t>). This algorithm is not general enough in that it may fail when negative weights are used in graphs. </a:t>
            </a:r>
          </a:p>
        </p:txBody>
      </p:sp>
      <p:sp>
        <p:nvSpPr>
          <p:cNvPr id="79879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example - 2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499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4996" name="Title 5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86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Floyd Algorithm</a:t>
            </a:r>
          </a:p>
        </p:txBody>
      </p:sp>
      <p:sp>
        <p:nvSpPr>
          <p:cNvPr id="84997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51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4998" name="Rectangle 6"/>
          <p:cNvSpPr/>
          <p:nvPr/>
        </p:nvSpPr>
        <p:spPr>
          <a:xfrm>
            <a:off x="1219200" y="914400"/>
            <a:ext cx="6400800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algn="ctr">
              <a:buNone/>
            </a:pPr>
            <a:r>
              <a:rPr lang="en-US" altLang="en-US" sz="2800" dirty="0"/>
              <a:t>All pairs shortest path</a:t>
            </a:r>
          </a:p>
        </p:txBody>
      </p:sp>
      <p:sp>
        <p:nvSpPr>
          <p:cNvPr id="84999" name="Rectangle 7"/>
          <p:cNvSpPr/>
          <p:nvPr/>
        </p:nvSpPr>
        <p:spPr>
          <a:xfrm>
            <a:off x="457200" y="1447800"/>
            <a:ext cx="8382000" cy="118745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/>
            <a:r>
              <a:rPr lang="en-US" altLang="en-US" sz="2400" i="1" dirty="0"/>
              <a:t>The problem:</a:t>
            </a:r>
            <a:r>
              <a:rPr lang="en-US" altLang="en-US" sz="2400" dirty="0"/>
              <a:t> find the shortest path between every pair of vertices of a graph</a:t>
            </a:r>
          </a:p>
          <a:p>
            <a:pPr marL="342900" lvl="0" indent="-342900">
              <a:spcBef>
                <a:spcPct val="0"/>
              </a:spcBef>
            </a:pPr>
            <a:r>
              <a:rPr lang="en-US" altLang="en-US" sz="2400" i="1" dirty="0"/>
              <a:t>The graph</a:t>
            </a:r>
            <a:r>
              <a:rPr lang="en-US" altLang="en-US" sz="2400" dirty="0"/>
              <a:t>: may contain negative edges but no negative cycles</a:t>
            </a:r>
          </a:p>
        </p:txBody>
      </p:sp>
      <p:sp>
        <p:nvSpPr>
          <p:cNvPr id="85000" name="Rectangle 8"/>
          <p:cNvSpPr/>
          <p:nvPr/>
        </p:nvSpPr>
        <p:spPr>
          <a:xfrm>
            <a:off x="533400" y="2667000"/>
            <a:ext cx="7848600" cy="3451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buNone/>
            </a:pPr>
            <a:r>
              <a:rPr lang="en-US" altLang="en-US" sz="2400" b="1" dirty="0"/>
              <a:t>	1</a:t>
            </a:r>
            <a:r>
              <a:rPr lang="en-US" altLang="en-US" sz="2400" dirty="0"/>
              <a:t>. </a:t>
            </a:r>
            <a:r>
              <a:rPr lang="en-US" altLang="en-US" sz="2400" b="1" i="1" dirty="0"/>
              <a:t>D  =</a:t>
            </a:r>
            <a:r>
              <a:rPr lang="en-US" altLang="en-US" sz="2400" b="1" dirty="0">
                <a:sym typeface="Symbol" panose="05050102010706020507" pitchFamily="18" charset="2"/>
              </a:rPr>
              <a:t> </a:t>
            </a:r>
            <a:r>
              <a:rPr lang="en-US" altLang="en-US" sz="2400" b="1" i="1" dirty="0">
                <a:sym typeface="Symbol" panose="05050102010706020507" pitchFamily="18" charset="2"/>
              </a:rPr>
              <a:t>W   </a:t>
            </a:r>
            <a:r>
              <a:rPr lang="en-US" altLang="en-US" sz="2400" dirty="0">
                <a:sym typeface="Symbol" panose="05050102010706020507" pitchFamily="18" charset="2"/>
              </a:rPr>
              <a:t>// initialize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array to </a:t>
            </a:r>
            <a:r>
              <a:rPr lang="en-US" altLang="en-US" sz="2400" i="1" dirty="0">
                <a:sym typeface="Symbol" panose="05050102010706020507" pitchFamily="18" charset="2"/>
              </a:rPr>
              <a:t>W </a:t>
            </a:r>
            <a:r>
              <a:rPr lang="en-US" altLang="en-US" sz="2400" dirty="0">
                <a:sym typeface="Symbol" panose="05050102010706020507" pitchFamily="18" charset="2"/>
              </a:rPr>
              <a:t>[ ]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2. </a:t>
            </a:r>
            <a:r>
              <a:rPr lang="en-US" altLang="en-US" sz="2400" b="1" i="1" dirty="0">
                <a:sym typeface="Symbol" panose="05050102010706020507" pitchFamily="18" charset="2"/>
              </a:rPr>
              <a:t>P =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0     // initialize P array to [0]</a:t>
            </a:r>
            <a:br>
              <a:rPr lang="en-US" altLang="en-US" sz="2400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3</a:t>
            </a:r>
            <a:r>
              <a:rPr lang="en-US" altLang="en-US" sz="2400" dirty="0">
                <a:sym typeface="Symbol" panose="05050102010706020507" pitchFamily="18" charset="2"/>
              </a:rPr>
              <a:t>. </a:t>
            </a:r>
            <a:r>
              <a:rPr lang="en-US" altLang="en-US" sz="2400" b="1" dirty="0">
                <a:sym typeface="Symbol" panose="05050102010706020507" pitchFamily="18" charset="2"/>
              </a:rPr>
              <a:t>for </a:t>
            </a:r>
            <a:r>
              <a:rPr lang="en-US" altLang="en-US" sz="2400" b="1" i="1" dirty="0">
                <a:sym typeface="Symbol" panose="05050102010706020507" pitchFamily="18" charset="2"/>
              </a:rPr>
              <a:t>k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4.       do for </a:t>
            </a:r>
            <a:r>
              <a:rPr lang="en-US" altLang="en-US" sz="2400" b="1" i="1" dirty="0">
                <a:sym typeface="Symbol" panose="05050102010706020507" pitchFamily="18" charset="2"/>
              </a:rPr>
              <a:t>i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5.            do for </a:t>
            </a:r>
            <a:r>
              <a:rPr lang="en-US" altLang="en-US" sz="2400" b="1" i="1" dirty="0">
                <a:sym typeface="Symbol" panose="05050102010706020507" pitchFamily="18" charset="2"/>
              </a:rPr>
              <a:t>j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6.</a:t>
            </a:r>
            <a:r>
              <a:rPr lang="en-US" altLang="en-US" sz="2400" b="1" i="1" dirty="0">
                <a:sym typeface="Symbol" panose="05050102010706020507" pitchFamily="18" charset="2"/>
              </a:rPr>
              <a:t>                  </a:t>
            </a:r>
            <a:r>
              <a:rPr lang="en-US" altLang="en-US" sz="2400" b="1" dirty="0">
                <a:sym typeface="Symbol" panose="05050102010706020507" pitchFamily="18" charset="2"/>
              </a:rPr>
              <a:t>if (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&gt;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 ] +</a:t>
            </a:r>
            <a:r>
              <a:rPr lang="en-US" altLang="en-US" sz="2400" b="1" i="1" dirty="0">
                <a:sym typeface="Symbol" panose="05050102010706020507" pitchFamily="18" charset="2"/>
              </a:rPr>
              <a:t> 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) </a:t>
            </a:r>
            <a:br>
              <a:rPr lang="en-US" altLang="en-US" sz="2400" b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7.		          then  {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=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 ] +</a:t>
            </a:r>
            <a:r>
              <a:rPr lang="en-US" altLang="en-US" sz="2400" b="1" i="1" dirty="0">
                <a:sym typeface="Symbol" panose="05050102010706020507" pitchFamily="18" charset="2"/>
              </a:rPr>
              <a:t> 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</a:t>
            </a:r>
            <a:br>
              <a:rPr lang="en-US" altLang="en-US" sz="2400" b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8.		                       </a:t>
            </a:r>
            <a:r>
              <a:rPr lang="en-US" altLang="en-US" sz="2400" b="1" i="1" dirty="0"/>
              <a:t>P</a:t>
            </a:r>
            <a:r>
              <a:rPr lang="en-US" altLang="en-US" sz="2400" b="1" dirty="0"/>
              <a:t>[ </a:t>
            </a:r>
            <a:r>
              <a:rPr lang="en-US" altLang="en-US" sz="2400" b="1" i="1" dirty="0"/>
              <a:t>i, j</a:t>
            </a:r>
            <a:r>
              <a:rPr lang="en-US" altLang="en-US" sz="2400" b="1" dirty="0"/>
              <a:t> ] =</a:t>
            </a:r>
            <a:r>
              <a:rPr lang="en-US" altLang="en-US" sz="2400" b="1" dirty="0">
                <a:sym typeface="Symbol" panose="05050102010706020507" pitchFamily="18" charset="2"/>
              </a:rPr>
              <a:t> P[</a:t>
            </a:r>
            <a:r>
              <a:rPr lang="en-US" altLang="en-US" sz="2400" b="1" i="1" dirty="0"/>
              <a:t>k,</a:t>
            </a:r>
            <a:r>
              <a:rPr lang="en-US" altLang="en-US" sz="2400" b="1" dirty="0"/>
              <a:t>j]; </a:t>
            </a:r>
          </a:p>
          <a:p>
            <a:pPr marL="342900" lvl="0" indent="-342900">
              <a:buNone/>
            </a:pPr>
            <a:r>
              <a:rPr lang="en-US" altLang="en-US" sz="2400" b="1" dirty="0"/>
              <a:t>                                                }</a:t>
            </a:r>
          </a:p>
        </p:txBody>
      </p:sp>
      <p:sp>
        <p:nvSpPr>
          <p:cNvPr id="85001" name="Text Box 9"/>
          <p:cNvSpPr txBox="1"/>
          <p:nvPr/>
        </p:nvSpPr>
        <p:spPr>
          <a:xfrm>
            <a:off x="5181600" y="5715000"/>
            <a:ext cx="3352800" cy="466725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Complexity O(|V|</a:t>
            </a:r>
            <a:r>
              <a:rPr lang="en-US" altLang="en-US" sz="2400" baseline="30000" dirty="0">
                <a:latin typeface="Arial" panose="020B0604020202020204" pitchFamily="34" charset="0"/>
              </a:rPr>
              <a:t>3</a:t>
            </a:r>
            <a:r>
              <a:rPr lang="en-US" altLang="en-US" sz="2400" dirty="0"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1978025" y="6372225"/>
            <a:ext cx="5257800" cy="365125"/>
          </a:xfrm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https://www.geeksforgeeks.org/floyd-warshall-algorithm-dp-16/</a:t>
            </a:r>
          </a:p>
        </p:txBody>
      </p:sp>
      <p:sp>
        <p:nvSpPr>
          <p:cNvPr id="8704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87045" name="Picture 2" descr="khôRun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471488"/>
            <a:ext cx="6486525" cy="591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909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89093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3494088" cy="3186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9094" name="Picture 2" descr="bước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8" y="2917825"/>
            <a:ext cx="4962525" cy="3438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011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0117" name="Picture 2" descr="khôRun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8" name="Picture 2" descr="bước2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3" y="32289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38" y="4117975"/>
            <a:ext cx="2430462" cy="2420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216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2165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6" name="Picture 2" descr="bước3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2035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019550"/>
            <a:ext cx="2409825" cy="253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3188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3189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2" descr="step4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3211513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157663"/>
            <a:ext cx="2409825" cy="238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421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4213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4" name="Picture 2" descr="bước5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32289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114800"/>
            <a:ext cx="2457450" cy="2409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523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5237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8" name="Picture 2" descr="bước6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38" y="3236913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138613"/>
            <a:ext cx="2447925" cy="2400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6260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6261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2" name="Picture 2" descr="bước7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75" y="3333750"/>
            <a:ext cx="6105525" cy="353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229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2292" name="Rectangle 2"/>
          <p:cNvSpPr>
            <a:spLocks noGrp="1"/>
          </p:cNvSpPr>
          <p:nvPr>
            <p:ph type="title"/>
          </p:nvPr>
        </p:nvSpPr>
        <p:spPr>
          <a:xfrm>
            <a:off x="-866775" y="3556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1229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4" name="Text Box 9"/>
          <p:cNvSpPr txBox="1"/>
          <p:nvPr/>
        </p:nvSpPr>
        <p:spPr>
          <a:xfrm>
            <a:off x="381000" y="1325563"/>
            <a:ext cx="5208588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</a:t>
            </a:r>
            <a:r>
              <a:rPr lang="en-US" altLang="en-US" sz="2000" b="1" i="1" dirty="0">
                <a:latin typeface="Arial" panose="020B0604020202020204" pitchFamily="34" charset="0"/>
              </a:rPr>
              <a:t>graph </a:t>
            </a:r>
            <a:r>
              <a:rPr lang="en-US" altLang="en-US" sz="2000" dirty="0">
                <a:latin typeface="Arial" panose="020B0604020202020204" pitchFamily="34" charset="0"/>
              </a:rPr>
              <a:t>is a way of representing relationships that exist between pairs of objects.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graph is a </a:t>
            </a:r>
            <a:r>
              <a:rPr lang="en-US" altLang="en-US" sz="2000" b="1" dirty="0">
                <a:latin typeface="Arial" panose="020B0604020202020204" pitchFamily="34" charset="0"/>
              </a:rPr>
              <a:t>set of</a:t>
            </a:r>
            <a:r>
              <a:rPr lang="en-US" altLang="en-US" sz="2000" dirty="0">
                <a:latin typeface="Arial" panose="020B0604020202020204" pitchFamily="34" charset="0"/>
              </a:rPr>
              <a:t> objects, called </a:t>
            </a:r>
            <a:r>
              <a:rPr lang="en-US" altLang="en-US" sz="2000" b="1" dirty="0">
                <a:latin typeface="Arial" panose="020B0604020202020204" pitchFamily="34" charset="0"/>
              </a:rPr>
              <a:t>vertices</a:t>
            </a:r>
            <a:r>
              <a:rPr lang="en-US" altLang="en-US" sz="2000" dirty="0">
                <a:latin typeface="Arial" panose="020B0604020202020204" pitchFamily="34" charset="0"/>
              </a:rPr>
              <a:t>, together with a collection of pairwise connections between them, called </a:t>
            </a:r>
            <a:r>
              <a:rPr lang="en-US" altLang="en-US" sz="2000" b="1" dirty="0">
                <a:latin typeface="Arial" panose="020B0604020202020204" pitchFamily="34" charset="0"/>
              </a:rPr>
              <a:t>edges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229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792538"/>
            <a:ext cx="310515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3903663"/>
            <a:ext cx="2562225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3903663"/>
            <a:ext cx="2894013" cy="224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8" name="Rectangle 1"/>
          <p:cNvSpPr/>
          <p:nvPr/>
        </p:nvSpPr>
        <p:spPr>
          <a:xfrm>
            <a:off x="525463" y="6105525"/>
            <a:ext cx="409098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vi-VN" altLang="en-US" sz="2800" b="1" dirty="0">
                <a:latin typeface="Arial" panose="020B0604020202020204" pitchFamily="34" charset="0"/>
              </a:rPr>
              <a:t>Königsberg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pic>
        <p:nvPicPr>
          <p:cNvPr id="12299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713" y="103188"/>
            <a:ext cx="2562225" cy="3198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00" name="Rectangle 2"/>
          <p:cNvSpPr/>
          <p:nvPr/>
        </p:nvSpPr>
        <p:spPr>
          <a:xfrm>
            <a:off x="7362825" y="3348038"/>
            <a:ext cx="954088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vi-VN" altLang="en-US" sz="2400" b="1" dirty="0">
                <a:latin typeface="Arial" panose="020B0604020202020204" pitchFamily="34" charset="0"/>
              </a:rPr>
              <a:t>Euler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728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728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714500"/>
            <a:ext cx="5038725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6" name="Title 5"/>
          <p:cNvSpPr/>
          <p:nvPr/>
        </p:nvSpPr>
        <p:spPr>
          <a:xfrm>
            <a:off x="5334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8308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830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332038"/>
            <a:ext cx="3721100" cy="40243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8310" name="Picture 5"/>
          <p:cNvPicPr>
            <a:picLocks noChangeAspect="1"/>
          </p:cNvPicPr>
          <p:nvPr/>
        </p:nvPicPr>
        <p:blipFill>
          <a:blip r:embed="rId3"/>
          <a:srcRect l="7510" t="10345" r="3796" b="3284"/>
          <a:stretch>
            <a:fillRect/>
          </a:stretch>
        </p:blipFill>
        <p:spPr>
          <a:xfrm>
            <a:off x="457200" y="973138"/>
            <a:ext cx="4062413" cy="3187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933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933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2473325"/>
            <a:ext cx="3592512" cy="3883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9334" name="Picture 5"/>
          <p:cNvPicPr>
            <a:picLocks noChangeAspect="1"/>
          </p:cNvPicPr>
          <p:nvPr/>
        </p:nvPicPr>
        <p:blipFill>
          <a:blip r:embed="rId3"/>
          <a:srcRect l="7510" t="10345" r="3796" b="3284"/>
          <a:stretch>
            <a:fillRect/>
          </a:stretch>
        </p:blipFill>
        <p:spPr>
          <a:xfrm>
            <a:off x="2895600" y="0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933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52688"/>
            <a:ext cx="3576638" cy="4086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035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0357" name="Picture 5"/>
          <p:cNvPicPr>
            <a:picLocks noChangeAspect="1"/>
          </p:cNvPicPr>
          <p:nvPr/>
        </p:nvPicPr>
        <p:blipFill>
          <a:blip r:embed="rId2"/>
          <a:srcRect l="7510" t="10345" r="3796" b="3284"/>
          <a:stretch>
            <a:fillRect/>
          </a:stretch>
        </p:blipFill>
        <p:spPr>
          <a:xfrm>
            <a:off x="3032125" y="3175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035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600325"/>
            <a:ext cx="3352800" cy="3832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035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25" y="2600325"/>
            <a:ext cx="3208338" cy="3895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1380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1381" name="Picture 5"/>
          <p:cNvPicPr>
            <a:picLocks noChangeAspect="1"/>
          </p:cNvPicPr>
          <p:nvPr/>
        </p:nvPicPr>
        <p:blipFill>
          <a:blip r:embed="rId2"/>
          <a:srcRect l="7510" t="10345" r="3796" b="3284"/>
          <a:stretch>
            <a:fillRect/>
          </a:stretch>
        </p:blipFill>
        <p:spPr>
          <a:xfrm>
            <a:off x="762000" y="685800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138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28738"/>
            <a:ext cx="4143375" cy="5205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240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2404" name="Picture 2" descr="Image74"/>
          <p:cNvPicPr>
            <a:picLocks noChangeAspect="1"/>
          </p:cNvPicPr>
          <p:nvPr/>
        </p:nvPicPr>
        <p:blipFill>
          <a:blip r:embed="rId3"/>
          <a:srcRect r="21519"/>
          <a:stretch>
            <a:fillRect/>
          </a:stretch>
        </p:blipFill>
        <p:spPr>
          <a:xfrm>
            <a:off x="2057400" y="1676400"/>
            <a:ext cx="47244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5" name="Title 5"/>
          <p:cNvSpPr/>
          <p:nvPr/>
        </p:nvSpPr>
        <p:spPr>
          <a:xfrm>
            <a:off x="5334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445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4452" name="Picture 2" descr="Image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33600"/>
            <a:ext cx="6705600" cy="3170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3" name="Text Box 3"/>
          <p:cNvSpPr txBox="1"/>
          <p:nvPr/>
        </p:nvSpPr>
        <p:spPr>
          <a:xfrm>
            <a:off x="2209800" y="5680075"/>
            <a:ext cx="64754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The values in parenthesis are the non zero P values.</a:t>
            </a:r>
          </a:p>
        </p:txBody>
      </p:sp>
      <p:sp>
        <p:nvSpPr>
          <p:cNvPr id="104454" name="Rectangle 4"/>
          <p:cNvSpPr>
            <a:spLocks noGrp="1"/>
          </p:cNvSpPr>
          <p:nvPr>
            <p:ph type="title"/>
          </p:nvPr>
        </p:nvSpPr>
        <p:spPr>
          <a:xfrm>
            <a:off x="2895600" y="1357313"/>
            <a:ext cx="7620000" cy="457200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r>
              <a:rPr lang="en-US" altLang="en-US" sz="2400" b="1" dirty="0"/>
              <a:t>The final distance matrix and P</a:t>
            </a:r>
            <a:endParaRPr lang="en-US" altLang="en-US" sz="2400" dirty="0"/>
          </a:p>
        </p:txBody>
      </p:sp>
      <p:sp>
        <p:nvSpPr>
          <p:cNvPr id="104455" name="Title 5"/>
          <p:cNvSpPr/>
          <p:nvPr/>
        </p:nvSpPr>
        <p:spPr>
          <a:xfrm>
            <a:off x="17526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 (cont.)</a:t>
            </a:r>
          </a:p>
        </p:txBody>
      </p:sp>
      <p:pic>
        <p:nvPicPr>
          <p:cNvPr id="104456" name="Picture 2" descr="Image74"/>
          <p:cNvPicPr>
            <a:picLocks noChangeAspect="1"/>
          </p:cNvPicPr>
          <p:nvPr/>
        </p:nvPicPr>
        <p:blipFill>
          <a:blip r:embed="rId4"/>
          <a:srcRect r="21519"/>
          <a:stretch>
            <a:fillRect/>
          </a:stretch>
        </p:blipFill>
        <p:spPr>
          <a:xfrm>
            <a:off x="76200" y="481013"/>
            <a:ext cx="3140075" cy="266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089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0900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  <p:pic>
        <p:nvPicPr>
          <p:cNvPr id="8090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88" y="1828800"/>
            <a:ext cx="6245225" cy="334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2" descr="khôRun1drawio"/>
          <p:cNvPicPr>
            <a:picLocks noChangeAspect="1"/>
          </p:cNvPicPr>
          <p:nvPr/>
        </p:nvPicPr>
        <p:blipFill>
          <a:blip r:embed="rId2"/>
          <a:srcRect t="8777"/>
          <a:stretch>
            <a:fillRect/>
          </a:stretch>
        </p:blipFill>
        <p:spPr>
          <a:xfrm>
            <a:off x="1328738" y="990600"/>
            <a:ext cx="6486525" cy="5395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4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03513"/>
            <a:ext cx="5343525" cy="322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8" name="Rectangle 3"/>
          <p:cNvSpPr/>
          <p:nvPr/>
        </p:nvSpPr>
        <p:spPr>
          <a:xfrm>
            <a:off x="685800" y="1225550"/>
            <a:ext cx="7772400" cy="1477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sz="1800" b="0" dirty="0">
                <a:latin typeface="Arial" panose="020B0604020202020204" pitchFamily="34" charset="0"/>
              </a:rPr>
              <a:t>Given a weighted graph below and you are using the Dijkstra algorithm to find the shortest path from the vertex A to the vertex B. What are the correct order of vertices selected into the set S until the vertex B is selected? (Each step a vertex with minimal current distance is selected into S)</a:t>
            </a:r>
          </a:p>
        </p:txBody>
      </p:sp>
      <p:sp>
        <p:nvSpPr>
          <p:cNvPr id="82949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433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definition</a:t>
            </a:r>
          </a:p>
        </p:txBody>
      </p:sp>
      <p:sp>
        <p:nvSpPr>
          <p:cNvPr id="1434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4342" name="Picture 7"/>
          <p:cNvPicPr>
            <a:picLocks noChangeAspect="1"/>
          </p:cNvPicPr>
          <p:nvPr/>
        </p:nvPicPr>
        <p:blipFill>
          <a:blip r:embed="rId3"/>
          <a:srcRect l="33412" t="28743" r="30708" b="60883"/>
          <a:stretch>
            <a:fillRect/>
          </a:stretch>
        </p:blipFill>
        <p:spPr>
          <a:xfrm>
            <a:off x="228600" y="914400"/>
            <a:ext cx="632460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8"/>
          <p:cNvPicPr>
            <a:picLocks noChangeAspect="1"/>
          </p:cNvPicPr>
          <p:nvPr/>
        </p:nvPicPr>
        <p:blipFill>
          <a:blip r:embed="rId3"/>
          <a:srcRect l="33412" t="41884" r="16875" b="23000"/>
          <a:stretch>
            <a:fillRect/>
          </a:stretch>
        </p:blipFill>
        <p:spPr>
          <a:xfrm>
            <a:off x="381000" y="2895600"/>
            <a:ext cx="8458200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Text Box 9"/>
          <p:cNvSpPr txBox="1"/>
          <p:nvPr/>
        </p:nvSpPr>
        <p:spPr>
          <a:xfrm>
            <a:off x="2133600" y="2082800"/>
            <a:ext cx="5791200" cy="838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In briefly saying, a </a:t>
            </a:r>
            <a:r>
              <a:rPr lang="en-US" altLang="en-US" sz="2200" b="1" dirty="0">
                <a:latin typeface="Arial" panose="020B0604020202020204" pitchFamily="34" charset="0"/>
              </a:rPr>
              <a:t>graph </a:t>
            </a:r>
            <a:r>
              <a:rPr lang="en-US" altLang="en-US" sz="2200" dirty="0">
                <a:latin typeface="Arial" panose="020B0604020202020204" pitchFamily="34" charset="0"/>
              </a:rPr>
              <a:t>is a collection of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solidFill>
                  <a:schemeClr val="accent2"/>
                </a:solidFill>
                <a:latin typeface="Arial" panose="020B0604020202020204" pitchFamily="34" charset="0"/>
              </a:rPr>
              <a:t>vertices  and the connections between them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895600"/>
            <a:ext cx="7429500" cy="310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2" name="Rectangle 3"/>
          <p:cNvSpPr/>
          <p:nvPr/>
        </p:nvSpPr>
        <p:spPr>
          <a:xfrm>
            <a:off x="1066800" y="1219200"/>
            <a:ext cx="74295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sz="2400" b="0" dirty="0">
                <a:latin typeface="Arial" panose="020B0604020202020204" pitchFamily="34" charset="0"/>
              </a:rPr>
              <a:t>What is the path with the shortest path (prefers the least number of vertices) from vertex A to vertex G on the following graph?</a:t>
            </a:r>
          </a:p>
        </p:txBody>
      </p:sp>
      <p:sp>
        <p:nvSpPr>
          <p:cNvPr id="83973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  <p:pic>
        <p:nvPicPr>
          <p:cNvPr id="8397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1990711"/>
            <a:ext cx="1619250" cy="197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34795"/>
            <a:ext cx="3597275" cy="2022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648835"/>
            <a:ext cx="3585210" cy="2156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"/>
            <a:ext cx="8229600" cy="884555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8600" y="892175"/>
            <a:ext cx="8823960" cy="5650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000" b="0" dirty="0"/>
              <a:t>1. What is the breadth-first traversal from the vertex D of a graph below? (visit nodes in ABC order if there are some nodes having the</a:t>
            </a:r>
          </a:p>
          <a:p>
            <a:r>
              <a:rPr lang="en-US" altLang="en-US" sz="2000" b="0" dirty="0"/>
              <a:t>same selection ability)</a:t>
            </a:r>
          </a:p>
          <a:p>
            <a:pPr lvl="1"/>
            <a:r>
              <a:rPr lang="en-US" altLang="en-US" sz="1800" b="0" dirty="0"/>
              <a:t>A. D, B, C, F, A, E, G, H</a:t>
            </a:r>
          </a:p>
          <a:p>
            <a:pPr lvl="1"/>
            <a:r>
              <a:rPr lang="en-US" altLang="en-US" sz="1800" b="0" dirty="0"/>
              <a:t>B. D, B, C, F, A, E, G</a:t>
            </a:r>
          </a:p>
          <a:p>
            <a:pPr lvl="1"/>
            <a:r>
              <a:rPr lang="en-US" altLang="en-US" sz="1800" b="0" dirty="0"/>
              <a:t>C. D, C, F, B, E, A, G, H</a:t>
            </a:r>
          </a:p>
          <a:p>
            <a:pPr lvl="1"/>
            <a:r>
              <a:rPr lang="en-US" altLang="en-US" sz="1800" b="0" dirty="0"/>
              <a:t>D. D, C, B, F, A, G, E, H</a:t>
            </a:r>
          </a:p>
          <a:p>
            <a:pPr lvl="1"/>
            <a:endParaRPr lang="en-US" altLang="en-US" sz="1800" b="0" dirty="0"/>
          </a:p>
          <a:p>
            <a:pPr lvl="1"/>
            <a:endParaRPr lang="en-US" altLang="en-US" sz="1800" b="0" dirty="0"/>
          </a:p>
          <a:p>
            <a:pPr marL="0" lvl="1" algn="l">
              <a:buClrTx/>
              <a:buSzTx/>
              <a:buFontTx/>
            </a:pPr>
            <a:r>
              <a:rPr lang="en-US" altLang="en-US" sz="2000" b="0" dirty="0"/>
              <a:t>2. Given a weighted graph below and you are using the Dijkstra algorithm to find the shortest path from the vertex A to the vertex C.</a:t>
            </a:r>
          </a:p>
          <a:p>
            <a:pPr marL="0" lvl="1" algn="l">
              <a:buClrTx/>
              <a:buSzTx/>
              <a:buFontTx/>
            </a:pPr>
            <a:r>
              <a:rPr lang="en-US" altLang="en-US" sz="2000" b="0" dirty="0"/>
              <a:t>What are the correct order of vertices selected into the set S until the vertex C is selected? (Each step a vertex with minimal current distance is selected into S).</a:t>
            </a:r>
            <a:endParaRPr lang="en-US" altLang="en-US" sz="1800" b="0" dirty="0"/>
          </a:p>
          <a:p>
            <a:pPr lvl="1"/>
            <a:r>
              <a:rPr lang="en-US" altLang="en-US" sz="1800" b="0" dirty="0"/>
              <a:t>A. A, B, C</a:t>
            </a:r>
          </a:p>
          <a:p>
            <a:pPr lvl="1"/>
            <a:r>
              <a:rPr lang="en-US" altLang="en-US" sz="1800" b="0" dirty="0"/>
              <a:t>B. A, B, E, C</a:t>
            </a:r>
          </a:p>
          <a:p>
            <a:pPr lvl="1"/>
            <a:r>
              <a:rPr lang="en-US" altLang="en-US" sz="1800" b="0" dirty="0"/>
              <a:t>C. A, B, D, E, C</a:t>
            </a:r>
          </a:p>
          <a:p>
            <a:pPr lvl="1"/>
            <a:r>
              <a:rPr lang="en-US" altLang="en-US" sz="1800" b="0" dirty="0"/>
              <a:t>D. A, B, D, C </a:t>
            </a:r>
            <a:r>
              <a:rPr lang="en-US" altLang="en-US" sz="1800" b="0" dirty="0" err="1"/>
              <a:t>DiB</a:t>
            </a:r>
            <a:r>
              <a:rPr lang="en-US" altLang="en-US" sz="1800" b="0" dirty="0"/>
              <a:t>; “ </a:t>
            </a:r>
            <a:r>
              <a:rPr lang="en-US" altLang="en-US" sz="1800" b="0" dirty="0" err="1"/>
              <a:t>DjB;C</a:t>
            </a:r>
            <a:r>
              <a:rPr lang="en-US" altLang="en-US" sz="1800" b="0" dirty="0"/>
              <a:t> </a:t>
            </a:r>
            <a:r>
              <a:rPr lang="en-US" altLang="en-US" sz="1800" b="0" dirty="0"/>
              <a:t>c</a:t>
            </a:r>
            <a:endParaRPr lang="en-US" altLang="en-US" sz="1800" b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5DE7A-C989-F318-416D-11D31A72FF30}"/>
              </a:ext>
            </a:extLst>
          </p:cNvPr>
          <p:cNvGrpSpPr/>
          <p:nvPr/>
        </p:nvGrpSpPr>
        <p:grpSpPr>
          <a:xfrm>
            <a:off x="3522950" y="1843900"/>
            <a:ext cx="212400" cy="266040"/>
            <a:chOff x="3522950" y="1843900"/>
            <a:chExt cx="21240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AAD1EC1-4BA0-5800-731B-E43812433D1D}"/>
                    </a:ext>
                  </a:extLst>
                </p14:cNvPr>
                <p14:cNvContentPartPr/>
                <p14:nvPr/>
              </p14:nvContentPartPr>
              <p14:xfrm>
                <a:off x="3522950" y="1857220"/>
                <a:ext cx="12600" cy="197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AAD1EC1-4BA0-5800-731B-E43812433D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6830" y="1851100"/>
                  <a:ext cx="24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F18FBAC-25A2-852F-A0D5-80DB3EA3365B}"/>
                    </a:ext>
                  </a:extLst>
                </p14:cNvPr>
                <p14:cNvContentPartPr/>
                <p14:nvPr/>
              </p14:nvContentPartPr>
              <p14:xfrm>
                <a:off x="3540950" y="1843900"/>
                <a:ext cx="130320" cy="20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F18FBAC-25A2-852F-A0D5-80DB3EA336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34830" y="1837780"/>
                  <a:ext cx="142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650C91-169F-9703-29D8-A0E60F6E780F}"/>
                    </a:ext>
                  </a:extLst>
                </p14:cNvPr>
                <p14:cNvContentPartPr/>
                <p14:nvPr/>
              </p14:nvContentPartPr>
              <p14:xfrm>
                <a:off x="3698990" y="2044420"/>
                <a:ext cx="36360" cy="65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650C91-169F-9703-29D8-A0E60F6E780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92870" y="2038300"/>
                  <a:ext cx="486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F74541C-62EE-1635-020B-FEBAE7A63C8D}"/>
                    </a:ext>
                  </a:extLst>
                </p14:cNvPr>
                <p14:cNvContentPartPr/>
                <p14:nvPr/>
              </p14:nvContentPartPr>
              <p14:xfrm>
                <a:off x="3721670" y="1992220"/>
                <a:ext cx="7920" cy="1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F74541C-62EE-1635-020B-FEBAE7A63C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5550" y="1986100"/>
                  <a:ext cx="20160" cy="1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B0E394-7A7F-8099-648A-7DF559650DAC}"/>
              </a:ext>
            </a:extLst>
          </p:cNvPr>
          <p:cNvGrpSpPr/>
          <p:nvPr/>
        </p:nvGrpSpPr>
        <p:grpSpPr>
          <a:xfrm>
            <a:off x="3832190" y="1833460"/>
            <a:ext cx="216000" cy="237960"/>
            <a:chOff x="3832190" y="1833460"/>
            <a:chExt cx="21600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D5DF96-1F62-3B48-B669-6944FFA85EEF}"/>
                    </a:ext>
                  </a:extLst>
                </p14:cNvPr>
                <p14:cNvContentPartPr/>
                <p14:nvPr/>
              </p14:nvContentPartPr>
              <p14:xfrm>
                <a:off x="3832190" y="1857220"/>
                <a:ext cx="19800" cy="144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D5DF96-1F62-3B48-B669-6944FFA85E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26070" y="1851100"/>
                  <a:ext cx="32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1E223B-C718-A8A5-6C4C-29B18870F077}"/>
                    </a:ext>
                  </a:extLst>
                </p14:cNvPr>
                <p14:cNvContentPartPr/>
                <p14:nvPr/>
              </p14:nvContentPartPr>
              <p14:xfrm>
                <a:off x="3845150" y="1833460"/>
                <a:ext cx="101520" cy="16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1E223B-C718-A8A5-6C4C-29B18870F0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39030" y="1827340"/>
                  <a:ext cx="113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3C4BF8-75DA-136D-7DC0-7C24D42B7E30}"/>
                    </a:ext>
                  </a:extLst>
                </p14:cNvPr>
                <p14:cNvContentPartPr/>
                <p14:nvPr/>
              </p14:nvContentPartPr>
              <p14:xfrm>
                <a:off x="4011110" y="2024260"/>
                <a:ext cx="17280" cy="47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3C4BF8-75DA-136D-7DC0-7C24D42B7E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04990" y="2018140"/>
                  <a:ext cx="29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793335-8A92-2684-DF44-9034C61064BD}"/>
                    </a:ext>
                  </a:extLst>
                </p14:cNvPr>
                <p14:cNvContentPartPr/>
                <p14:nvPr/>
              </p14:nvContentPartPr>
              <p14:xfrm>
                <a:off x="4046390" y="1943620"/>
                <a:ext cx="1800" cy="11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793335-8A92-2684-DF44-9034C61064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40270" y="1937500"/>
                  <a:ext cx="1404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EFA635-D76D-3D27-0A73-8100D9DECE6B}"/>
                  </a:ext>
                </a:extLst>
              </p14:cNvPr>
              <p14:cNvContentPartPr/>
              <p14:nvPr/>
            </p14:nvContentPartPr>
            <p14:xfrm>
              <a:off x="4189670" y="1832020"/>
              <a:ext cx="134280" cy="16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EFA635-D76D-3D27-0A73-8100D9DECE6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3550" y="1825900"/>
                <a:ext cx="1465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2443EFA-6308-6896-7CC3-3EE05DFE93C2}"/>
              </a:ext>
            </a:extLst>
          </p:cNvPr>
          <p:cNvGrpSpPr/>
          <p:nvPr/>
        </p:nvGrpSpPr>
        <p:grpSpPr>
          <a:xfrm>
            <a:off x="4389830" y="1763980"/>
            <a:ext cx="297000" cy="266400"/>
            <a:chOff x="4389830" y="1763980"/>
            <a:chExt cx="29700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ECB5175-8DB5-3D50-7714-B6B8AB8A333C}"/>
                    </a:ext>
                  </a:extLst>
                </p14:cNvPr>
                <p14:cNvContentPartPr/>
                <p14:nvPr/>
              </p14:nvContentPartPr>
              <p14:xfrm>
                <a:off x="4389830" y="1936060"/>
                <a:ext cx="69840" cy="94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ECB5175-8DB5-3D50-7714-B6B8AB8A333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83710" y="1929940"/>
                  <a:ext cx="82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9ECD80-901B-6D53-CD3B-730F183E4D69}"/>
                    </a:ext>
                  </a:extLst>
                </p14:cNvPr>
                <p14:cNvContentPartPr/>
                <p14:nvPr/>
              </p14:nvContentPartPr>
              <p14:xfrm>
                <a:off x="4413590" y="1898980"/>
                <a:ext cx="6480" cy="15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9ECD80-901B-6D53-CD3B-730F183E4D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07470" y="1892860"/>
                  <a:ext cx="18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8A3848-BE63-090A-5762-3CD6E681A606}"/>
                    </a:ext>
                  </a:extLst>
                </p14:cNvPr>
                <p14:cNvContentPartPr/>
                <p14:nvPr/>
              </p14:nvContentPartPr>
              <p14:xfrm>
                <a:off x="4522670" y="1808260"/>
                <a:ext cx="41400" cy="16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8A3848-BE63-090A-5762-3CD6E681A6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16550" y="1802140"/>
                  <a:ext cx="53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FFBBD9-E8D4-8103-21D7-2E53AEEC7FD2}"/>
                    </a:ext>
                  </a:extLst>
                </p14:cNvPr>
                <p14:cNvContentPartPr/>
                <p14:nvPr/>
              </p14:nvContentPartPr>
              <p14:xfrm>
                <a:off x="4529870" y="1763980"/>
                <a:ext cx="156960" cy="163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FFBBD9-E8D4-8103-21D7-2E53AEEC7FD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23750" y="1757860"/>
                  <a:ext cx="16920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23E22C6-A599-13E7-A294-526841B3FA61}"/>
                  </a:ext>
                </a:extLst>
              </p14:cNvPr>
              <p14:cNvContentPartPr/>
              <p14:nvPr/>
            </p14:nvContentPartPr>
            <p14:xfrm>
              <a:off x="5147990" y="2770900"/>
              <a:ext cx="18000" cy="79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23E22C6-A599-13E7-A294-526841B3FA6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41870" y="2764780"/>
                <a:ext cx="302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1A5565-42C9-2769-FD12-41D4D6A62B47}"/>
                  </a:ext>
                </a:extLst>
              </p14:cNvPr>
              <p14:cNvContentPartPr/>
              <p14:nvPr/>
            </p14:nvContentPartPr>
            <p14:xfrm>
              <a:off x="6133310" y="3342940"/>
              <a:ext cx="12600" cy="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1A5565-42C9-2769-FD12-41D4D6A62B4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27190" y="3336820"/>
                <a:ext cx="2484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D14DD1F4-80F2-E3C6-7F75-A4EFC3A33AD4}"/>
              </a:ext>
            </a:extLst>
          </p:cNvPr>
          <p:cNvGrpSpPr/>
          <p:nvPr/>
        </p:nvGrpSpPr>
        <p:grpSpPr>
          <a:xfrm>
            <a:off x="4747310" y="1791340"/>
            <a:ext cx="1090080" cy="280440"/>
            <a:chOff x="4747310" y="1791340"/>
            <a:chExt cx="10900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2BBE13-E41A-2103-0225-6A12085E9200}"/>
                    </a:ext>
                  </a:extLst>
                </p14:cNvPr>
                <p14:cNvContentPartPr/>
                <p14:nvPr/>
              </p14:nvContentPartPr>
              <p14:xfrm>
                <a:off x="4747310" y="2005180"/>
                <a:ext cx="41400" cy="5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2BBE13-E41A-2103-0225-6A12085E920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41190" y="1999060"/>
                  <a:ext cx="53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C6668AD-C66B-5B90-C240-4181D9E4D0D2}"/>
                    </a:ext>
                  </a:extLst>
                </p14:cNvPr>
                <p14:cNvContentPartPr/>
                <p14:nvPr/>
              </p14:nvContentPartPr>
              <p14:xfrm>
                <a:off x="4779350" y="1887820"/>
                <a:ext cx="28440" cy="1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C6668AD-C66B-5B90-C240-4181D9E4D0D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73230" y="1881700"/>
                  <a:ext cx="40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3E62CD-9DCF-9323-3048-AA45652917DF}"/>
                    </a:ext>
                  </a:extLst>
                </p14:cNvPr>
                <p14:cNvContentPartPr/>
                <p14:nvPr/>
              </p14:nvContentPartPr>
              <p14:xfrm>
                <a:off x="4945310" y="1852540"/>
                <a:ext cx="12240" cy="14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3E62CD-9DCF-9323-3048-AA45652917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39190" y="1846420"/>
                  <a:ext cx="24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6C0389-2B2C-F2DE-7987-08635B80FC3E}"/>
                    </a:ext>
                  </a:extLst>
                </p14:cNvPr>
                <p14:cNvContentPartPr/>
                <p14:nvPr/>
              </p14:nvContentPartPr>
              <p14:xfrm>
                <a:off x="4967990" y="1812220"/>
                <a:ext cx="117360" cy="34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6C0389-2B2C-F2DE-7987-08635B80FC3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61870" y="1806100"/>
                  <a:ext cx="129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693F4E-7B0D-4632-F8CF-B028322E84E0}"/>
                    </a:ext>
                  </a:extLst>
                </p14:cNvPr>
                <p14:cNvContentPartPr/>
                <p14:nvPr/>
              </p14:nvContentPartPr>
              <p14:xfrm>
                <a:off x="4899590" y="1942180"/>
                <a:ext cx="149040" cy="100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693F4E-7B0D-4632-F8CF-B028322E84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93470" y="1936060"/>
                  <a:ext cx="16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A69F3C-A0D3-B122-EB43-FAB7673540DA}"/>
                    </a:ext>
                  </a:extLst>
                </p14:cNvPr>
                <p14:cNvContentPartPr/>
                <p14:nvPr/>
              </p14:nvContentPartPr>
              <p14:xfrm>
                <a:off x="4956830" y="1805740"/>
                <a:ext cx="191160" cy="194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A69F3C-A0D3-B122-EB43-FAB7673540D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50710" y="1799620"/>
                  <a:ext cx="203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8F6B928-CB94-BD3C-4AD2-F723247F26E6}"/>
                    </a:ext>
                  </a:extLst>
                </p14:cNvPr>
                <p14:cNvContentPartPr/>
                <p14:nvPr/>
              </p14:nvContentPartPr>
              <p14:xfrm>
                <a:off x="4919750" y="1907980"/>
                <a:ext cx="259920" cy="82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8F6B928-CB94-BD3C-4AD2-F723247F26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13630" y="1901860"/>
                  <a:ext cx="272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F421AA-B918-0BAB-C2B7-9A48CD49F14D}"/>
                    </a:ext>
                  </a:extLst>
                </p14:cNvPr>
                <p14:cNvContentPartPr/>
                <p14:nvPr/>
              </p14:nvContentPartPr>
              <p14:xfrm>
                <a:off x="5208470" y="1952260"/>
                <a:ext cx="59040" cy="100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F421AA-B918-0BAB-C2B7-9A48CD49F14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02350" y="1946140"/>
                  <a:ext cx="71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AD68E40-114B-648F-529F-F8FB4488F035}"/>
                    </a:ext>
                  </a:extLst>
                </p14:cNvPr>
                <p14:cNvContentPartPr/>
                <p14:nvPr/>
              </p14:nvContentPartPr>
              <p14:xfrm>
                <a:off x="5250230" y="1826980"/>
                <a:ext cx="145800" cy="140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AD68E40-114B-648F-529F-F8FB4488F0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44110" y="1820860"/>
                  <a:ext cx="158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0C27A1-2B0F-1CF5-D504-D2CF70D0594A}"/>
                    </a:ext>
                  </a:extLst>
                </p14:cNvPr>
                <p14:cNvContentPartPr/>
                <p14:nvPr/>
              </p14:nvContentPartPr>
              <p14:xfrm>
                <a:off x="5356790" y="1791340"/>
                <a:ext cx="134640" cy="43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0C27A1-2B0F-1CF5-D504-D2CF70D0594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50670" y="1785220"/>
                  <a:ext cx="1468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DA9D5C-7D58-D2CD-1ED7-531593D5B5F2}"/>
                    </a:ext>
                  </a:extLst>
                </p14:cNvPr>
                <p14:cNvContentPartPr/>
                <p14:nvPr/>
              </p14:nvContentPartPr>
              <p14:xfrm>
                <a:off x="5315750" y="1896820"/>
                <a:ext cx="132840" cy="110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DA9D5C-7D58-D2CD-1ED7-531593D5B5F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09630" y="1890700"/>
                  <a:ext cx="145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FAFC1A-05DC-62C0-E8F1-9640EB2429AF}"/>
                    </a:ext>
                  </a:extLst>
                </p14:cNvPr>
                <p14:cNvContentPartPr/>
                <p14:nvPr/>
              </p14:nvContentPartPr>
              <p14:xfrm>
                <a:off x="5545790" y="1963060"/>
                <a:ext cx="52560" cy="81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FAFC1A-05DC-62C0-E8F1-9640EB2429A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539670" y="1956940"/>
                  <a:ext cx="64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23825F-E35B-855F-8E06-3C367D651BAA}"/>
                    </a:ext>
                  </a:extLst>
                </p14:cNvPr>
                <p14:cNvContentPartPr/>
                <p14:nvPr/>
              </p14:nvContentPartPr>
              <p14:xfrm>
                <a:off x="5570270" y="1889260"/>
                <a:ext cx="33120" cy="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23825F-E35B-855F-8E06-3C367D651B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64150" y="1883140"/>
                  <a:ext cx="45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6A4243-642D-C24D-461A-526C71705E06}"/>
                    </a:ext>
                  </a:extLst>
                </p14:cNvPr>
                <p14:cNvContentPartPr/>
                <p14:nvPr/>
              </p14:nvContentPartPr>
              <p14:xfrm>
                <a:off x="5664590" y="1825540"/>
                <a:ext cx="151200" cy="246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6A4243-642D-C24D-461A-526C71705E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58470" y="1819420"/>
                  <a:ext cx="163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E15BD5-32EE-2794-0724-E41926370DF4}"/>
                    </a:ext>
                  </a:extLst>
                </p14:cNvPr>
                <p14:cNvContentPartPr/>
                <p14:nvPr/>
              </p14:nvContentPartPr>
              <p14:xfrm>
                <a:off x="5745590" y="1996900"/>
                <a:ext cx="91800" cy="16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E15BD5-32EE-2794-0724-E41926370DF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39470" y="1990780"/>
                  <a:ext cx="10404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D5A014-F836-0990-3803-5C192B95880D}"/>
              </a:ext>
            </a:extLst>
          </p:cNvPr>
          <p:cNvGrpSpPr/>
          <p:nvPr/>
        </p:nvGrpSpPr>
        <p:grpSpPr>
          <a:xfrm>
            <a:off x="6930350" y="4947460"/>
            <a:ext cx="30960" cy="29880"/>
            <a:chOff x="6930350" y="4947460"/>
            <a:chExt cx="30960" cy="2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B2B06DB-5C11-EF69-DEC0-A46CABF5DE13}"/>
                    </a:ext>
                  </a:extLst>
                </p14:cNvPr>
                <p14:cNvContentPartPr/>
                <p14:nvPr/>
              </p14:nvContentPartPr>
              <p14:xfrm>
                <a:off x="6930350" y="4975540"/>
                <a:ext cx="7200" cy="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B2B06DB-5C11-EF69-DEC0-A46CABF5DE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24230" y="4969420"/>
                  <a:ext cx="1944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FB7FDE-81B1-8E81-2ABA-3205F210F886}"/>
                    </a:ext>
                  </a:extLst>
                </p14:cNvPr>
                <p14:cNvContentPartPr/>
                <p14:nvPr/>
              </p14:nvContentPartPr>
              <p14:xfrm>
                <a:off x="6932870" y="4947460"/>
                <a:ext cx="28440" cy="8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FB7FDE-81B1-8E81-2ABA-3205F210F88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26750" y="4941340"/>
                  <a:ext cx="40680" cy="2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270E7B8-D929-5AB6-933A-6B9699E2A308}"/>
                  </a:ext>
                </a:extLst>
              </p14:cNvPr>
              <p14:cNvContentPartPr/>
              <p14:nvPr/>
            </p14:nvContentPartPr>
            <p14:xfrm>
              <a:off x="8716670" y="5654860"/>
              <a:ext cx="15120" cy="7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270E7B8-D929-5AB6-933A-6B9699E2A30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10550" y="5648740"/>
                <a:ext cx="2736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37F8C33-E0C7-26BC-C79F-4A9E73A76873}"/>
              </a:ext>
            </a:extLst>
          </p:cNvPr>
          <p:cNvGrpSpPr/>
          <p:nvPr/>
        </p:nvGrpSpPr>
        <p:grpSpPr>
          <a:xfrm>
            <a:off x="6699950" y="5351020"/>
            <a:ext cx="368280" cy="240120"/>
            <a:chOff x="6699950" y="5351020"/>
            <a:chExt cx="36828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3109809-5A58-5E53-D78A-93B888507A02}"/>
                    </a:ext>
                  </a:extLst>
                </p14:cNvPr>
                <p14:cNvContentPartPr/>
                <p14:nvPr/>
              </p14:nvContentPartPr>
              <p14:xfrm>
                <a:off x="6699950" y="5351020"/>
                <a:ext cx="338400" cy="240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3109809-5A58-5E53-D78A-93B888507A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93830" y="5344900"/>
                  <a:ext cx="3506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698BF0-3ED4-5A9A-0A95-6594A6F78C81}"/>
                    </a:ext>
                  </a:extLst>
                </p14:cNvPr>
                <p14:cNvContentPartPr/>
                <p14:nvPr/>
              </p14:nvContentPartPr>
              <p14:xfrm>
                <a:off x="6714710" y="5359300"/>
                <a:ext cx="353520" cy="21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698BF0-3ED4-5A9A-0A95-6594A6F78C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08590" y="5353180"/>
                  <a:ext cx="365760" cy="231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577215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70" y="3069590"/>
            <a:ext cx="4408805" cy="37115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7200" y="1143000"/>
            <a:ext cx="792924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400" b="0" dirty="0"/>
              <a:t>Given a weighted graph below and you are using the Dijkstra algorithm to find the shortest path from the vertex A to the vertex F. What are the correct order of vertices selected into the set S until the vertex F is selected? (Each step a vertex with minimal current distance is selected into S).</a:t>
            </a:r>
          </a:p>
          <a:p>
            <a:endParaRPr lang="en-US" altLang="en-US" sz="2400" b="0" dirty="0"/>
          </a:p>
          <a:p>
            <a:r>
              <a:rPr lang="en-US" altLang="en-US" sz="2400" b="0" dirty="0"/>
              <a:t>A. A, C, D, F</a:t>
            </a:r>
          </a:p>
          <a:p>
            <a:endParaRPr lang="en-US" altLang="en-US" sz="2400" b="0" dirty="0"/>
          </a:p>
          <a:p>
            <a:r>
              <a:rPr lang="en-US" altLang="en-US" sz="2400" b="0" dirty="0"/>
              <a:t>B. A, B, C, E, D, F</a:t>
            </a:r>
          </a:p>
          <a:p>
            <a:endParaRPr lang="en-US" altLang="en-US" sz="2400" b="0" dirty="0"/>
          </a:p>
          <a:p>
            <a:r>
              <a:rPr lang="en-US" altLang="en-US" sz="2400" b="0" dirty="0"/>
              <a:t>C. A, B, C, E, F</a:t>
            </a:r>
          </a:p>
          <a:p>
            <a:endParaRPr lang="en-US" altLang="en-US" sz="2400" b="0" dirty="0"/>
          </a:p>
          <a:p>
            <a:r>
              <a:rPr lang="en-US" altLang="en-US" sz="2400" b="0" dirty="0"/>
              <a:t>D. A, C, E, F </a:t>
            </a:r>
            <a:r>
              <a:rPr lang="en-US" altLang="en-US" sz="2400" b="0" dirty="0"/>
              <a:t>o</a:t>
            </a:r>
            <a:endParaRPr lang="en-US" altLang="en-US" sz="2400" b="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33800"/>
            <a:ext cx="3783965" cy="292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31190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7200" y="762000"/>
            <a:ext cx="8488680" cy="2204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600" b="0" dirty="0"/>
              <a:t>Given the graph G = (V.E) and X is a vertex of G. Suppose there exists at least one Hamilton Cycle for the graph. The following is a backtracking algorithm for finding</a:t>
            </a:r>
          </a:p>
          <a:p>
            <a:r>
              <a:rPr lang="en-US" altLang="en-US" sz="1600" b="0" dirty="0"/>
              <a:t>the first Hamilton cycle from the vertex X:</a:t>
            </a:r>
          </a:p>
          <a:p>
            <a:endParaRPr lang="en-US" altLang="en-US" sz="1600" dirty="0"/>
          </a:p>
          <a:p>
            <a:pPr lvl="1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declare an empty array H (which will contain Hamilton cycle)</a:t>
            </a:r>
          </a:p>
          <a:p>
            <a:pPr lvl="1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(1) Put the vertex X to H</a:t>
            </a:r>
          </a:p>
          <a:p>
            <a:pPr lvl="1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(2) Check if H is a Hamilton cycle then stop. </a:t>
            </a:r>
          </a:p>
          <a:p>
            <a:pPr lvl="1" indent="457200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else go to (3)</a:t>
            </a:r>
          </a:p>
          <a:p>
            <a:pPr lvl="1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(3) Consider the last vertex Y in H. </a:t>
            </a:r>
          </a:p>
          <a:p>
            <a:pPr lvl="1" indent="457200"/>
            <a:r>
              <a:rPr lang="en-US" alt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iIf</a:t>
            </a:r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 there is/are vertex(es) adjacent to Y: select the first adjacent vertex Z (by alphabet order) and put it to H. </a:t>
            </a:r>
          </a:p>
          <a:p>
            <a:pPr lvl="1" indent="457200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If there no adjacent vertex, remove Y from H and denote it as a bad selection (so you do not select it in the same way again).</a:t>
            </a:r>
          </a:p>
          <a:p>
            <a:pPr lvl="1"/>
            <a:r>
              <a:rPr lang="en-US" alt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Go to (2).</a:t>
            </a:r>
          </a:p>
          <a:p>
            <a:endParaRPr lang="en-US" altLang="en-US" sz="1600" dirty="0"/>
          </a:p>
          <a:p>
            <a:endParaRPr lang="en-US" altLang="en-US" sz="1600" dirty="0"/>
          </a:p>
          <a:p>
            <a:endParaRPr lang="en-US" altLang="en-US" sz="1600" dirty="0"/>
          </a:p>
        </p:txBody>
      </p:sp>
      <p:sp>
        <p:nvSpPr>
          <p:cNvPr id="5" name="Text Box 4"/>
          <p:cNvSpPr txBox="1"/>
          <p:nvPr/>
        </p:nvSpPr>
        <p:spPr>
          <a:xfrm>
            <a:off x="1295400" y="5367020"/>
            <a:ext cx="24949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A. C.A.B. E. D. F.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B. C.E.B. D. A. F.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C. C.F.D. E. B. A.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D. C.E. D.F.A. B.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E. C.B.A.F.D. E. C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33400" y="4290695"/>
            <a:ext cx="368109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0" dirty="0">
                <a:sym typeface="+mn-ea"/>
              </a:rPr>
              <a:t>Suppose a G is given below (view picture). Which of the followings is the Hamilton cycle from the vertex C. created by above algorithm?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856F6DB-0799-3684-286C-F832F723F3FF}"/>
                  </a:ext>
                </a:extLst>
              </p14:cNvPr>
              <p14:cNvContentPartPr/>
              <p14:nvPr/>
            </p14:nvContentPartPr>
            <p14:xfrm>
              <a:off x="-942780" y="4471080"/>
              <a:ext cx="1440" cy="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856F6DB-0799-3684-286C-F832F723F3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48900" y="4464960"/>
                <a:ext cx="136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BD71D0-DFAF-2591-9EA2-B4A04193EBCF}"/>
                  </a:ext>
                </a:extLst>
              </p14:cNvPr>
              <p14:cNvContentPartPr/>
              <p14:nvPr/>
            </p14:nvContentPartPr>
            <p14:xfrm>
              <a:off x="1267980" y="5373600"/>
              <a:ext cx="356400" cy="311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BD71D0-DFAF-2591-9EA2-B4A04193EB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1860" y="5367480"/>
                <a:ext cx="36864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203E6A0-52AE-1302-49A5-8B1E822D7A26}"/>
              </a:ext>
            </a:extLst>
          </p:cNvPr>
          <p:cNvGrpSpPr/>
          <p:nvPr/>
        </p:nvGrpSpPr>
        <p:grpSpPr>
          <a:xfrm>
            <a:off x="3051420" y="5370720"/>
            <a:ext cx="72000" cy="258120"/>
            <a:chOff x="3051420" y="5370720"/>
            <a:chExt cx="72000" cy="25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AEDBF9-C61A-08D7-6537-3079238A1C13}"/>
                    </a:ext>
                  </a:extLst>
                </p14:cNvPr>
                <p14:cNvContentPartPr/>
                <p14:nvPr/>
              </p14:nvContentPartPr>
              <p14:xfrm>
                <a:off x="3051420" y="5370720"/>
                <a:ext cx="72000" cy="13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AEDBF9-C61A-08D7-6537-3079238A1C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45300" y="5364600"/>
                  <a:ext cx="84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B4869E-C131-0B4F-D204-7361DDF22FFD}"/>
                    </a:ext>
                  </a:extLst>
                </p14:cNvPr>
                <p14:cNvContentPartPr/>
                <p14:nvPr/>
              </p14:nvContentPartPr>
              <p14:xfrm>
                <a:off x="3074460" y="5607960"/>
                <a:ext cx="5040" cy="20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B4869E-C131-0B4F-D204-7361DDF22F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68340" y="5601840"/>
                  <a:ext cx="17280" cy="3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4AE9D1-7CA2-9D0C-EF44-5D0A59CD81C0}"/>
                  </a:ext>
                </a:extLst>
              </p14:cNvPr>
              <p14:cNvContentPartPr/>
              <p14:nvPr/>
            </p14:nvContentPartPr>
            <p14:xfrm>
              <a:off x="5515620" y="5822460"/>
              <a:ext cx="588240" cy="336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4AE9D1-7CA2-9D0C-EF44-5D0A59CD81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9500" y="5816340"/>
                <a:ext cx="6004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730924-A9B6-C15A-31C5-C66DB397DD2B}"/>
                  </a:ext>
                </a:extLst>
              </p14:cNvPr>
              <p14:cNvContentPartPr/>
              <p14:nvPr/>
            </p14:nvContentPartPr>
            <p14:xfrm>
              <a:off x="5475660" y="4412340"/>
              <a:ext cx="784800" cy="1675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730924-A9B6-C15A-31C5-C66DB397DD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9540" y="4406220"/>
                <a:ext cx="797040" cy="168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1538008-2D2D-E4D9-6F90-5F474848984F}"/>
              </a:ext>
            </a:extLst>
          </p:cNvPr>
          <p:cNvGrpSpPr/>
          <p:nvPr/>
        </p:nvGrpSpPr>
        <p:grpSpPr>
          <a:xfrm>
            <a:off x="5633700" y="4297140"/>
            <a:ext cx="2399400" cy="1092960"/>
            <a:chOff x="5633700" y="4297140"/>
            <a:chExt cx="2399400" cy="109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9ED07A-5FA4-6997-6050-502AB5EBDE92}"/>
                    </a:ext>
                  </a:extLst>
                </p14:cNvPr>
                <p14:cNvContentPartPr/>
                <p14:nvPr/>
              </p14:nvContentPartPr>
              <p14:xfrm>
                <a:off x="5633700" y="4340700"/>
                <a:ext cx="1258560" cy="104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9ED07A-5FA4-6997-6050-502AB5EBDE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27580" y="4334580"/>
                  <a:ext cx="1270800" cy="10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8790C8-CD5E-B2F1-FAB4-477B102ACAF3}"/>
                    </a:ext>
                  </a:extLst>
                </p14:cNvPr>
                <p14:cNvContentPartPr/>
                <p14:nvPr/>
              </p14:nvContentPartPr>
              <p14:xfrm>
                <a:off x="7330020" y="4356180"/>
                <a:ext cx="116640" cy="882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8790C8-CD5E-B2F1-FAB4-477B102ACA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23900" y="4350060"/>
                  <a:ext cx="128880" cy="89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8469D2-671C-D0C1-4EDE-292255290CAE}"/>
                    </a:ext>
                  </a:extLst>
                </p14:cNvPr>
                <p14:cNvContentPartPr/>
                <p14:nvPr/>
              </p14:nvContentPartPr>
              <p14:xfrm>
                <a:off x="7623420" y="4297140"/>
                <a:ext cx="409680" cy="349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8469D2-671C-D0C1-4EDE-292255290C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7300" y="4291020"/>
                  <a:ext cx="4219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FDBFDE-F650-CC37-8BEE-85FBA5DCB798}"/>
                    </a:ext>
                  </a:extLst>
                </p14:cNvPr>
                <p14:cNvContentPartPr/>
                <p14:nvPr/>
              </p14:nvContentPartPr>
              <p14:xfrm>
                <a:off x="5693460" y="4850100"/>
                <a:ext cx="2125800" cy="538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FDBFDE-F650-CC37-8BEE-85FBA5DCB7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7340" y="4843980"/>
                  <a:ext cx="2138040" cy="550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600"/>
            <a:ext cx="6488430" cy="23425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99415" y="1600200"/>
            <a:ext cx="77774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800" b="0"/>
              <a:t>Consider a graph below. One cut-edge in the graph 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257800"/>
            <a:ext cx="1582420" cy="1434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181600"/>
            <a:ext cx="1929130" cy="14547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C77B64-1C4C-4160-04F0-880F618DBE52}"/>
                  </a:ext>
                </a:extLst>
              </p14:cNvPr>
              <p14:cNvContentPartPr/>
              <p14:nvPr/>
            </p14:nvContentPartPr>
            <p14:xfrm>
              <a:off x="4882305" y="5876505"/>
              <a:ext cx="648720" cy="768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C77B64-1C4C-4160-04F0-880F618DBE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6185" y="5870385"/>
                <a:ext cx="660960" cy="78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93115" y="2028825"/>
            <a:ext cx="78181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400" b="0"/>
              <a:t>A graph that has neither self-loop nor parallel edges are called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76600"/>
            <a:ext cx="2971800" cy="2609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0AD538-A421-C57F-7C6F-D5241A512133}"/>
                  </a:ext>
                </a:extLst>
              </p14:cNvPr>
              <p14:cNvContentPartPr/>
              <p14:nvPr/>
            </p14:nvContentPartPr>
            <p14:xfrm>
              <a:off x="1696305" y="3909105"/>
              <a:ext cx="631080" cy="601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0AD538-A421-C57F-7C6F-D5241A5121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0185" y="3902985"/>
                <a:ext cx="643320" cy="61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7200" y="1600200"/>
            <a:ext cx="8217535" cy="1734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400" b="0" dirty="0"/>
              <a:t>The minimum number of edges required to create a </a:t>
            </a:r>
            <a:r>
              <a:rPr lang="en-US" altLang="en-US" sz="2400" b="0" dirty="0" err="1"/>
              <a:t>cyclid</a:t>
            </a:r>
            <a:r>
              <a:rPr lang="en-US" altLang="en-US" sz="2400" b="0" dirty="0"/>
              <a:t> graph (the graph </a:t>
            </a:r>
            <a:r>
              <a:rPr lang="en-US" altLang="en-US" sz="2400" b="0" dirty="0" err="1"/>
              <a:t>containg</a:t>
            </a:r>
            <a:r>
              <a:rPr lang="en-US" altLang="en-US" sz="2400" b="0" dirty="0"/>
              <a:t> a cycle) of n vertices 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7000"/>
            <a:ext cx="885825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14600"/>
            <a:ext cx="847725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5" y="2667000"/>
            <a:ext cx="205105" cy="363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4A2777-6C86-DDF5-B5A2-1595DDA65CD3}"/>
                  </a:ext>
                </a:extLst>
              </p14:cNvPr>
              <p14:cNvContentPartPr/>
              <p14:nvPr/>
            </p14:nvContentPartPr>
            <p14:xfrm>
              <a:off x="-1777335" y="4553145"/>
              <a:ext cx="14040" cy="2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4A2777-6C86-DDF5-B5A2-1595DDA65C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83455" y="4547025"/>
                <a:ext cx="262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EB2449-4E01-1205-0DA5-77855210FE42}"/>
                  </a:ext>
                </a:extLst>
              </p14:cNvPr>
              <p14:cNvContentPartPr/>
              <p14:nvPr/>
            </p14:nvContentPartPr>
            <p14:xfrm>
              <a:off x="1280865" y="3145905"/>
              <a:ext cx="481320" cy="496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EB2449-4E01-1205-0DA5-77855210FE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4745" y="3139785"/>
                <a:ext cx="493560" cy="50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6500" name="Rectang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69310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Summary</a:t>
            </a:r>
            <a:endParaRPr lang="fr-FR" altLang="en-US" sz="4000" b="1" dirty="0">
              <a:solidFill>
                <a:srgbClr val="CC3300"/>
              </a:solidFill>
            </a:endParaRPr>
          </a:p>
        </p:txBody>
      </p:sp>
      <p:sp>
        <p:nvSpPr>
          <p:cNvPr id="10650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77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02" name="Rectangle 3"/>
          <p:cNvSpPr/>
          <p:nvPr/>
        </p:nvSpPr>
        <p:spPr>
          <a:xfrm>
            <a:off x="2286000" y="1676400"/>
            <a:ext cx="4114800" cy="3962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Graph Introduction</a:t>
            </a:r>
          </a:p>
          <a:p>
            <a:pPr marL="319405" lvl="0" indent="-319405" eaLnBrk="1" hangingPunct="1"/>
            <a:r>
              <a:rPr lang="en-US" altLang="en-US" sz="2400" dirty="0"/>
              <a:t>Graph definition</a:t>
            </a:r>
          </a:p>
          <a:p>
            <a:pPr marL="319405" lvl="0" indent="-319405" eaLnBrk="1" hangingPunct="1"/>
            <a:r>
              <a:rPr lang="en-US" altLang="en-US" sz="2400" dirty="0"/>
              <a:t>Graph Terminology</a:t>
            </a:r>
          </a:p>
          <a:p>
            <a:pPr marL="319405" lvl="0" indent="-319405" eaLnBrk="1" hangingPunct="1"/>
            <a:r>
              <a:rPr lang="en-US" altLang="en-US" sz="2400" dirty="0"/>
              <a:t>Graph applications</a:t>
            </a:r>
          </a:p>
          <a:p>
            <a:pPr marL="319405" lvl="0" indent="-319405" eaLnBrk="1" hangingPunct="1"/>
            <a:r>
              <a:rPr lang="en-US" altLang="en-US" sz="2400" dirty="0"/>
              <a:t>Graph Representation </a:t>
            </a:r>
          </a:p>
          <a:p>
            <a:pPr marL="319405" lvl="0" indent="-319405" eaLnBrk="1" hangingPunct="1"/>
            <a:r>
              <a:rPr lang="en-US" altLang="en-US" sz="2400" dirty="0"/>
              <a:t>Graph Traversals</a:t>
            </a:r>
          </a:p>
          <a:p>
            <a:pPr marL="319405" lvl="0" indent="-319405" eaLnBrk="1" hangingPunct="1"/>
            <a:r>
              <a:rPr lang="en-US" altLang="en-US" sz="2400" dirty="0"/>
              <a:t>Shortest Paths</a:t>
            </a:r>
          </a:p>
          <a:p>
            <a:pPr marL="742950" lvl="1" indent="-285750" eaLnBrk="1" hangingPunct="1"/>
            <a:r>
              <a:rPr lang="en-US" altLang="en-US" sz="2400" b="1" dirty="0"/>
              <a:t>Dijsktra algorithm</a:t>
            </a:r>
          </a:p>
          <a:p>
            <a:pPr marL="742950" lvl="1" indent="-285750" eaLnBrk="1" hangingPunct="1"/>
            <a:r>
              <a:rPr lang="en-US" altLang="en-US" sz="2400" b="1" dirty="0"/>
              <a:t>Floyd algorithm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75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78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07524" name="Rectangle 2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r>
              <a:rPr lang="en-US" altLang="en-US" sz="4000" b="1" kern="1200" dirty="0">
                <a:solidFill>
                  <a:srgbClr val="CC3300"/>
                </a:solidFill>
                <a:latin typeface="+mj-lt"/>
                <a:ea typeface="+mj-ea"/>
                <a:cs typeface="Arial" panose="020B0604020202020204" pitchFamily="34" charset="0"/>
              </a:rPr>
              <a:t>Reading at home</a:t>
            </a:r>
            <a:endParaRPr lang="en-US" altLang="en-US" sz="4000" b="1" kern="1200" dirty="0">
              <a:solidFill>
                <a:srgbClr val="CC3300"/>
              </a:solidFill>
              <a:latin typeface="+mj-lt"/>
              <a:ea typeface="Arial" panose="020B0604020202020204" pitchFamily="34" charset="0"/>
              <a:cs typeface="+mj-cs"/>
            </a:endParaRPr>
          </a:p>
        </p:txBody>
      </p:sp>
      <p:sp>
        <p:nvSpPr>
          <p:cNvPr id="107525" name="Text Box 3"/>
          <p:cNvSpPr txBox="1"/>
          <p:nvPr/>
        </p:nvSpPr>
        <p:spPr>
          <a:xfrm>
            <a:off x="1524000" y="1219200"/>
            <a:ext cx="5791200" cy="376238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Text book: Data Structures and Algorithms in Java</a:t>
            </a:r>
          </a:p>
        </p:txBody>
      </p:sp>
      <p:sp>
        <p:nvSpPr>
          <p:cNvPr id="107526" name="Rectangle 3"/>
          <p:cNvSpPr/>
          <p:nvPr/>
        </p:nvSpPr>
        <p:spPr>
          <a:xfrm>
            <a:off x="1600200" y="1905000"/>
            <a:ext cx="5791200" cy="405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 Graph Algorithms 611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14.1 Graphs   -  612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14.1.1 The Graph ADT   -  618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 Data Structures for Graphs  -  619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14.2.1 Edge List Structure   - 620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14.2.2 Adjacency List Structure  -  622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14.2.4 Adjacency Matrix Structure  -  625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 Graph Traversals   -   630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14.3.1 Depth-First Search   -  631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14.3.3 Breadth-First Search   -  640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 Shortest Paths   -  651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14.6.1 Weighted Graphs   -  651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14.6.2 Dijkstra’s Algorithm   -  653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638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16389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305800" cy="193833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Edges in a graph are either </a:t>
            </a:r>
            <a:r>
              <a:rPr lang="en-US" altLang="en-US" b="1" i="1" dirty="0"/>
              <a:t>directed </a:t>
            </a:r>
            <a:r>
              <a:rPr lang="en-US" altLang="en-US" dirty="0"/>
              <a:t>or </a:t>
            </a:r>
            <a:r>
              <a:rPr lang="en-US" altLang="en-US" b="1" i="1" dirty="0"/>
              <a:t>undirected</a:t>
            </a:r>
            <a:r>
              <a:rPr lang="en-US" altLang="en-US" dirty="0"/>
              <a:t>. An edge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said to be </a:t>
            </a:r>
            <a:r>
              <a:rPr lang="en-US" altLang="en-US" b="1" i="1" dirty="0"/>
              <a:t>directed </a:t>
            </a:r>
            <a:r>
              <a:rPr lang="en-US" altLang="en-US" dirty="0"/>
              <a:t>from </a:t>
            </a:r>
            <a:r>
              <a:rPr lang="en-US" altLang="en-US" i="1" dirty="0"/>
              <a:t>u </a:t>
            </a:r>
            <a:r>
              <a:rPr lang="en-US" altLang="en-US" dirty="0"/>
              <a:t>to </a:t>
            </a:r>
            <a:r>
              <a:rPr lang="en-US" altLang="en-US" i="1" dirty="0"/>
              <a:t>v </a:t>
            </a:r>
            <a:r>
              <a:rPr lang="en-US" altLang="en-US" dirty="0"/>
              <a:t>if the pair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ordered, with </a:t>
            </a:r>
            <a:r>
              <a:rPr lang="en-US" altLang="en-US" i="1" dirty="0"/>
              <a:t>u </a:t>
            </a:r>
            <a:r>
              <a:rPr lang="en-US" altLang="en-US" dirty="0"/>
              <a:t>preceding </a:t>
            </a:r>
            <a:r>
              <a:rPr lang="en-US" altLang="en-US" i="1" dirty="0"/>
              <a:t>v</a:t>
            </a:r>
            <a:r>
              <a:rPr lang="en-US" altLang="en-US" dirty="0"/>
              <a:t>. An edge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said to be </a:t>
            </a:r>
            <a:r>
              <a:rPr lang="en-US" altLang="en-US" b="1" i="1" dirty="0"/>
              <a:t>undirected </a:t>
            </a:r>
            <a:r>
              <a:rPr lang="en-US" altLang="en-US" dirty="0"/>
              <a:t>if the pair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not ordered. Undirected edges are sometimes denoted with set notation, as {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}.</a:t>
            </a:r>
          </a:p>
        </p:txBody>
      </p:sp>
      <p:sp>
        <p:nvSpPr>
          <p:cNvPr id="16390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639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65488"/>
            <a:ext cx="327660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766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3" name="Rectangle 1"/>
          <p:cNvSpPr/>
          <p:nvPr/>
        </p:nvSpPr>
        <p:spPr>
          <a:xfrm>
            <a:off x="1447800" y="4181475"/>
            <a:ext cx="17113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>
                <a:latin typeface="Arial" panose="020B0604020202020204" pitchFamily="34" charset="0"/>
              </a:rPr>
              <a:t>Directed edge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6394" name="Rectangle 10"/>
          <p:cNvSpPr/>
          <p:nvPr/>
        </p:nvSpPr>
        <p:spPr>
          <a:xfrm>
            <a:off x="5767388" y="4017963"/>
            <a:ext cx="19939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>
                <a:latin typeface="Arial" panose="020B0604020202020204" pitchFamily="34" charset="0"/>
              </a:rPr>
              <a:t>Undirected edge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843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8436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18437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305800" cy="193833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If all the edges in a graph are undirected, then we say the graph is an </a:t>
            </a:r>
            <a:r>
              <a:rPr lang="en-US" altLang="en-US" b="1" i="1" dirty="0"/>
              <a:t>undirected graph</a:t>
            </a:r>
            <a:r>
              <a:rPr lang="en-US" altLang="en-US" dirty="0"/>
              <a:t>. Likewise, a </a:t>
            </a:r>
            <a:r>
              <a:rPr lang="en-US" altLang="en-US" b="1" i="1" dirty="0"/>
              <a:t>directed graph</a:t>
            </a:r>
            <a:r>
              <a:rPr lang="en-US" altLang="en-US" dirty="0"/>
              <a:t>, also called a </a:t>
            </a:r>
            <a:r>
              <a:rPr lang="en-US" altLang="en-US" b="1" i="1" dirty="0"/>
              <a:t>digraph</a:t>
            </a:r>
            <a:r>
              <a:rPr lang="en-US" altLang="en-US" dirty="0"/>
              <a:t>, is a graph whose edges are all directed. A graph that has both directed and undirected edges is often called a </a:t>
            </a:r>
            <a:r>
              <a:rPr lang="en-US" altLang="en-US" b="1" i="1" dirty="0"/>
              <a:t>mixed graph</a:t>
            </a:r>
            <a:r>
              <a:rPr lang="en-US" altLang="en-US" dirty="0"/>
              <a:t>.</a:t>
            </a:r>
          </a:p>
        </p:txBody>
      </p:sp>
      <p:sp>
        <p:nvSpPr>
          <p:cNvPr id="1843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439" name="Text Box 14"/>
          <p:cNvSpPr txBox="1"/>
          <p:nvPr/>
        </p:nvSpPr>
        <p:spPr>
          <a:xfrm>
            <a:off x="838200" y="5624830"/>
            <a:ext cx="7924800" cy="119062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Note that an undirected or mixed graph can be converted into a directed graph by replacing every undirected edge (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) by the pair of directed edges (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) and (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). It is often useful, however, to keep undirected and mixed graphs represented as they are, for such graphs have several applications.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8441" name="TextBox 23"/>
          <p:cNvSpPr/>
          <p:nvPr/>
        </p:nvSpPr>
        <p:spPr>
          <a:xfrm>
            <a:off x="1673225" y="311213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2" name="TextBox 24"/>
          <p:cNvSpPr/>
          <p:nvPr/>
        </p:nvSpPr>
        <p:spPr>
          <a:xfrm>
            <a:off x="717550" y="398335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3" name="TextBox 25"/>
          <p:cNvSpPr/>
          <p:nvPr/>
        </p:nvSpPr>
        <p:spPr>
          <a:xfrm>
            <a:off x="1779905" y="465010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4" name="TextBox 26"/>
          <p:cNvSpPr/>
          <p:nvPr/>
        </p:nvSpPr>
        <p:spPr>
          <a:xfrm>
            <a:off x="2629535" y="388112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445" name="Straight Arrow Connector 28"/>
          <p:cNvCxnSpPr>
            <a:stCxn id="18441" idx="3"/>
            <a:endCxn id="18442" idx="7"/>
          </p:cNvCxnSpPr>
          <p:nvPr/>
        </p:nvCxnSpPr>
        <p:spPr>
          <a:xfrm flipH="1">
            <a:off x="1034415" y="3409950"/>
            <a:ext cx="693420" cy="62484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6" name="Straight Arrow Connector 31"/>
          <p:cNvCxnSpPr>
            <a:stCxn id="18442" idx="0"/>
            <a:endCxn id="18441" idx="2"/>
          </p:cNvCxnSpPr>
          <p:nvPr/>
        </p:nvCxnSpPr>
        <p:spPr>
          <a:xfrm rot="5400000" flipH="1" flipV="1">
            <a:off x="940435" y="3250565"/>
            <a:ext cx="696595" cy="7702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7" name="Straight Arrow Connector 34"/>
          <p:cNvCxnSpPr>
            <a:stCxn id="18443" idx="2"/>
            <a:endCxn id="18442" idx="5"/>
          </p:cNvCxnSpPr>
          <p:nvPr/>
        </p:nvCxnSpPr>
        <p:spPr>
          <a:xfrm rot="10800000">
            <a:off x="1035050" y="4281805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8" name="Straight Arrow Connector 37"/>
          <p:cNvCxnSpPr>
            <a:stCxn id="18444" idx="1"/>
            <a:endCxn id="18441" idx="5"/>
          </p:cNvCxnSpPr>
          <p:nvPr/>
        </p:nvCxnSpPr>
        <p:spPr>
          <a:xfrm rot="16200000" flipV="1">
            <a:off x="2076450" y="3324860"/>
            <a:ext cx="522605" cy="69278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9" name="Straight Arrow Connector 41"/>
          <p:cNvCxnSpPr>
            <a:stCxn id="18443" idx="7"/>
            <a:endCxn id="18444" idx="3"/>
          </p:cNvCxnSpPr>
          <p:nvPr/>
        </p:nvCxnSpPr>
        <p:spPr>
          <a:xfrm rot="5400000" flipH="1" flipV="1">
            <a:off x="2129155" y="4147185"/>
            <a:ext cx="522605" cy="5861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50" name="Straight Arrow Connector 46"/>
          <p:cNvCxnSpPr>
            <a:stCxn id="18441" idx="4"/>
            <a:endCxn id="18443" idx="0"/>
          </p:cNvCxnSpPr>
          <p:nvPr/>
        </p:nvCxnSpPr>
        <p:spPr>
          <a:xfrm rot="16200000" flipH="1">
            <a:off x="1318260" y="4002405"/>
            <a:ext cx="1189355" cy="10604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8451" name="TextBox 49"/>
          <p:cNvSpPr txBox="1"/>
          <p:nvPr/>
        </p:nvSpPr>
        <p:spPr>
          <a:xfrm>
            <a:off x="982980" y="347091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2" name="TextBox 50"/>
          <p:cNvSpPr txBox="1"/>
          <p:nvPr/>
        </p:nvSpPr>
        <p:spPr>
          <a:xfrm>
            <a:off x="1301750" y="377825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3" name="TextBox 51"/>
          <p:cNvSpPr txBox="1"/>
          <p:nvPr/>
        </p:nvSpPr>
        <p:spPr>
          <a:xfrm>
            <a:off x="1885950" y="393255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4" name="TextBox 52"/>
          <p:cNvSpPr txBox="1"/>
          <p:nvPr/>
        </p:nvSpPr>
        <p:spPr>
          <a:xfrm>
            <a:off x="2257425" y="34194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5" name="TextBox 53"/>
          <p:cNvSpPr txBox="1"/>
          <p:nvPr/>
        </p:nvSpPr>
        <p:spPr>
          <a:xfrm>
            <a:off x="1142365" y="449643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6" name="TextBox 54"/>
          <p:cNvSpPr txBox="1"/>
          <p:nvPr/>
        </p:nvSpPr>
        <p:spPr>
          <a:xfrm>
            <a:off x="2310765" y="439420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7" name="TextBox 55"/>
          <p:cNvSpPr/>
          <p:nvPr/>
        </p:nvSpPr>
        <p:spPr>
          <a:xfrm>
            <a:off x="4647565" y="300926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8" name="TextBox 56"/>
          <p:cNvSpPr/>
          <p:nvPr/>
        </p:nvSpPr>
        <p:spPr>
          <a:xfrm>
            <a:off x="3691890" y="388112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9" name="TextBox 57"/>
          <p:cNvSpPr/>
          <p:nvPr/>
        </p:nvSpPr>
        <p:spPr>
          <a:xfrm>
            <a:off x="4753610" y="454787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0" name="TextBox 58"/>
          <p:cNvSpPr/>
          <p:nvPr/>
        </p:nvSpPr>
        <p:spPr>
          <a:xfrm>
            <a:off x="5603875" y="377825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461" name="Straight Arrow Connector 59"/>
          <p:cNvCxnSpPr>
            <a:stCxn id="18458" idx="6"/>
            <a:endCxn id="18460" idx="2"/>
          </p:cNvCxnSpPr>
          <p:nvPr/>
        </p:nvCxnSpPr>
        <p:spPr>
          <a:xfrm flipV="1">
            <a:off x="4063365" y="3952875"/>
            <a:ext cx="1540510" cy="10287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2" name="Straight Arrow Connector 60"/>
          <p:cNvCxnSpPr>
            <a:stCxn id="18458" idx="0"/>
            <a:endCxn id="18457" idx="2"/>
          </p:cNvCxnSpPr>
          <p:nvPr/>
        </p:nvCxnSpPr>
        <p:spPr>
          <a:xfrm rot="5400000" flipH="1" flipV="1">
            <a:off x="3914140" y="3147695"/>
            <a:ext cx="696595" cy="7702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3" name="Straight Arrow Connector 61"/>
          <p:cNvCxnSpPr>
            <a:stCxn id="18459" idx="2"/>
            <a:endCxn id="18458" idx="5"/>
          </p:cNvCxnSpPr>
          <p:nvPr/>
        </p:nvCxnSpPr>
        <p:spPr>
          <a:xfrm rot="10800000">
            <a:off x="4009390" y="4178935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4" name="Straight Arrow Connector 62"/>
          <p:cNvCxnSpPr>
            <a:stCxn id="18460" idx="1"/>
            <a:endCxn id="18457" idx="5"/>
          </p:cNvCxnSpPr>
          <p:nvPr/>
        </p:nvCxnSpPr>
        <p:spPr>
          <a:xfrm rot="16200000" flipV="1">
            <a:off x="5050155" y="3221990"/>
            <a:ext cx="522605" cy="69278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5" name="Straight Arrow Connector 63"/>
          <p:cNvCxnSpPr>
            <a:stCxn id="18459" idx="7"/>
            <a:endCxn id="18460" idx="3"/>
          </p:cNvCxnSpPr>
          <p:nvPr/>
        </p:nvCxnSpPr>
        <p:spPr>
          <a:xfrm rot="5400000" flipH="1" flipV="1">
            <a:off x="5103495" y="4044315"/>
            <a:ext cx="522605" cy="5861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6" name="Straight Arrow Connector 64"/>
          <p:cNvCxnSpPr>
            <a:stCxn id="18457" idx="4"/>
            <a:endCxn id="18459" idx="0"/>
          </p:cNvCxnSpPr>
          <p:nvPr/>
        </p:nvCxnSpPr>
        <p:spPr>
          <a:xfrm rot="16200000" flipH="1">
            <a:off x="4291965" y="3900170"/>
            <a:ext cx="1189355" cy="10604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67" name="TextBox 65"/>
          <p:cNvSpPr txBox="1"/>
          <p:nvPr/>
        </p:nvSpPr>
        <p:spPr>
          <a:xfrm>
            <a:off x="3957320" y="336804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8" name="TextBox 66"/>
          <p:cNvSpPr txBox="1"/>
          <p:nvPr/>
        </p:nvSpPr>
        <p:spPr>
          <a:xfrm>
            <a:off x="4276090" y="367601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9" name="TextBox 67"/>
          <p:cNvSpPr txBox="1"/>
          <p:nvPr/>
        </p:nvSpPr>
        <p:spPr>
          <a:xfrm>
            <a:off x="4860290" y="382968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0" name="TextBox 68"/>
          <p:cNvSpPr txBox="1"/>
          <p:nvPr/>
        </p:nvSpPr>
        <p:spPr>
          <a:xfrm>
            <a:off x="5231765" y="331724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1" name="TextBox 69"/>
          <p:cNvSpPr txBox="1"/>
          <p:nvPr/>
        </p:nvSpPr>
        <p:spPr>
          <a:xfrm>
            <a:off x="4116705" y="439420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2" name="TextBox 70"/>
          <p:cNvSpPr txBox="1"/>
          <p:nvPr/>
        </p:nvSpPr>
        <p:spPr>
          <a:xfrm>
            <a:off x="5285105" y="429133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3" name="TextBox 71"/>
          <p:cNvSpPr txBox="1"/>
          <p:nvPr/>
        </p:nvSpPr>
        <p:spPr>
          <a:xfrm>
            <a:off x="1620520" y="5060315"/>
            <a:ext cx="318770" cy="311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SG" altLang="en-US" sz="24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4" name="TextBox 72"/>
          <p:cNvSpPr txBox="1"/>
          <p:nvPr/>
        </p:nvSpPr>
        <p:spPr>
          <a:xfrm>
            <a:off x="4647565" y="5009515"/>
            <a:ext cx="318770" cy="311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SG" altLang="en-US" sz="24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55"/>
          <p:cNvSpPr/>
          <p:nvPr/>
        </p:nvSpPr>
        <p:spPr>
          <a:xfrm>
            <a:off x="7419340" y="306070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56"/>
          <p:cNvSpPr/>
          <p:nvPr/>
        </p:nvSpPr>
        <p:spPr>
          <a:xfrm>
            <a:off x="6463665" y="393255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57"/>
          <p:cNvSpPr/>
          <p:nvPr/>
        </p:nvSpPr>
        <p:spPr>
          <a:xfrm>
            <a:off x="7525385" y="459930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8"/>
          <p:cNvSpPr/>
          <p:nvPr/>
        </p:nvSpPr>
        <p:spPr>
          <a:xfrm>
            <a:off x="8375650" y="382968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" name="Straight Arrow Connector 59"/>
          <p:cNvCxnSpPr>
            <a:stCxn id="3" idx="6"/>
            <a:endCxn id="5" idx="2"/>
          </p:cNvCxnSpPr>
          <p:nvPr/>
        </p:nvCxnSpPr>
        <p:spPr>
          <a:xfrm flipV="1">
            <a:off x="6835140" y="4004310"/>
            <a:ext cx="1540510" cy="10287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" name="Straight Arrow Connector 60"/>
          <p:cNvCxnSpPr>
            <a:stCxn id="3" idx="0"/>
            <a:endCxn id="2" idx="2"/>
          </p:cNvCxnSpPr>
          <p:nvPr/>
        </p:nvCxnSpPr>
        <p:spPr>
          <a:xfrm flipV="1">
            <a:off x="6649720" y="3235325"/>
            <a:ext cx="769620" cy="69723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8" name="Straight Arrow Connector 61"/>
          <p:cNvCxnSpPr>
            <a:stCxn id="4" idx="2"/>
            <a:endCxn id="3" idx="5"/>
          </p:cNvCxnSpPr>
          <p:nvPr/>
        </p:nvCxnSpPr>
        <p:spPr>
          <a:xfrm flipH="1" flipV="1">
            <a:off x="6780530" y="4230370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Straight Arrow Connector 62"/>
          <p:cNvCxnSpPr>
            <a:stCxn id="5" idx="1"/>
            <a:endCxn id="2" idx="5"/>
          </p:cNvCxnSpPr>
          <p:nvPr/>
        </p:nvCxnSpPr>
        <p:spPr>
          <a:xfrm flipH="1" flipV="1">
            <a:off x="7736205" y="3358515"/>
            <a:ext cx="694055" cy="5226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" name="Straight Arrow Connector 63"/>
          <p:cNvCxnSpPr>
            <a:stCxn id="4" idx="7"/>
            <a:endCxn id="5" idx="3"/>
          </p:cNvCxnSpPr>
          <p:nvPr/>
        </p:nvCxnSpPr>
        <p:spPr>
          <a:xfrm flipV="1">
            <a:off x="7842250" y="4127500"/>
            <a:ext cx="588010" cy="52324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" name="Straight Arrow Connector 64"/>
          <p:cNvCxnSpPr>
            <a:stCxn id="2" idx="4"/>
            <a:endCxn id="4" idx="0"/>
          </p:cNvCxnSpPr>
          <p:nvPr/>
        </p:nvCxnSpPr>
        <p:spPr>
          <a:xfrm>
            <a:off x="7605395" y="3409950"/>
            <a:ext cx="106045" cy="11893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" name="TextBox 65"/>
          <p:cNvSpPr txBox="1"/>
          <p:nvPr/>
        </p:nvSpPr>
        <p:spPr>
          <a:xfrm>
            <a:off x="6729095" y="34194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66"/>
          <p:cNvSpPr txBox="1"/>
          <p:nvPr/>
        </p:nvSpPr>
        <p:spPr>
          <a:xfrm>
            <a:off x="7047865" y="372745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67"/>
          <p:cNvSpPr txBox="1"/>
          <p:nvPr/>
        </p:nvSpPr>
        <p:spPr>
          <a:xfrm>
            <a:off x="7632065" y="388112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68"/>
          <p:cNvSpPr txBox="1"/>
          <p:nvPr/>
        </p:nvSpPr>
        <p:spPr>
          <a:xfrm>
            <a:off x="8003540" y="33686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69"/>
          <p:cNvSpPr txBox="1"/>
          <p:nvPr/>
        </p:nvSpPr>
        <p:spPr>
          <a:xfrm>
            <a:off x="6888480" y="444563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70"/>
          <p:cNvSpPr txBox="1"/>
          <p:nvPr/>
        </p:nvSpPr>
        <p:spPr>
          <a:xfrm>
            <a:off x="8056880" y="434276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72"/>
          <p:cNvSpPr txBox="1"/>
          <p:nvPr/>
        </p:nvSpPr>
        <p:spPr>
          <a:xfrm>
            <a:off x="7494905" y="4909820"/>
            <a:ext cx="318770" cy="4108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SG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</TotalTime>
  <Words>5557</Words>
  <Application>Microsoft Office PowerPoint</Application>
  <PresentationFormat>On-screen Show (4:3)</PresentationFormat>
  <Paragraphs>800</Paragraphs>
  <Slides>78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 5. Graphs</vt:lpstr>
      <vt:lpstr>Objectives</vt:lpstr>
      <vt:lpstr>Graph Introduction</vt:lpstr>
      <vt:lpstr>Graph Introduction</vt:lpstr>
      <vt:lpstr>Graph applications</vt:lpstr>
      <vt:lpstr>Graph Introduction</vt:lpstr>
      <vt:lpstr>Graph definition</vt:lpstr>
      <vt:lpstr>Graph Terminology</vt:lpstr>
      <vt:lpstr>Graph Terminology</vt:lpstr>
      <vt:lpstr>Graph Terminology</vt:lpstr>
      <vt:lpstr>Graph Terminology</vt:lpstr>
      <vt:lpstr>Graph Application</vt:lpstr>
      <vt:lpstr>Graph Application</vt:lpstr>
      <vt:lpstr>Graph Application</vt:lpstr>
      <vt:lpstr>Graph Terminology</vt:lpstr>
      <vt:lpstr>Graph Terminology</vt:lpstr>
      <vt:lpstr>Graph Terminology</vt:lpstr>
      <vt:lpstr>Graph Terminology - 4</vt:lpstr>
      <vt:lpstr>Graph Terminology - 4</vt:lpstr>
      <vt:lpstr>PowerPoint Presentation</vt:lpstr>
      <vt:lpstr>Graph Terminology - 5</vt:lpstr>
      <vt:lpstr>Graph Terminology - 5</vt:lpstr>
      <vt:lpstr>Graph Terminology - 5</vt:lpstr>
      <vt:lpstr>Graph Terminology - 5</vt:lpstr>
      <vt:lpstr>Graph Terminology - 5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Representation </vt:lpstr>
      <vt:lpstr>PowerPoint Presentation</vt:lpstr>
      <vt:lpstr>PowerPoint Presentation</vt:lpstr>
      <vt:lpstr>PowerPoint Presentation</vt:lpstr>
      <vt:lpstr>Breadth-first Search</vt:lpstr>
      <vt:lpstr>PowerPoint Presentation</vt:lpstr>
      <vt:lpstr>PowerPoint Presentation</vt:lpstr>
      <vt:lpstr>PowerPoint Presentation</vt:lpstr>
      <vt:lpstr>Depth-first Traversal</vt:lpstr>
      <vt:lpstr>Depth-First Search algorithm</vt:lpstr>
      <vt:lpstr>Depth-First Traverse code</vt:lpstr>
      <vt:lpstr>PowerPoint Presentation</vt:lpstr>
      <vt:lpstr>Shortest Path problem</vt:lpstr>
      <vt:lpstr>Shortest Path problem</vt:lpstr>
      <vt:lpstr>Dijkstra's Algorithm - 1</vt:lpstr>
      <vt:lpstr>Dijkstra's Algorithm - 1</vt:lpstr>
      <vt:lpstr>Dijkstra's Algorithm - 2</vt:lpstr>
      <vt:lpstr>PowerPoint Presentation</vt:lpstr>
      <vt:lpstr>Dijkstra's Algorithm example - 1</vt:lpstr>
      <vt:lpstr>PowerPoint Presentation</vt:lpstr>
      <vt:lpstr>Floyd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final distance matrix and P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Exercise</vt:lpstr>
      <vt:lpstr>Exercise</vt:lpstr>
      <vt:lpstr>Exercise</vt:lpstr>
      <vt:lpstr>Exercise</vt:lpstr>
      <vt:lpstr>Summary</vt:lpstr>
      <vt:lpstr>Reading at home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OOP-Session2-Data Structures</dc:title>
  <dc:creator>Phan Truong Lam</dc:creator>
  <cp:lastModifiedBy>Shiroi Neko</cp:lastModifiedBy>
  <cp:revision>408</cp:revision>
  <dcterms:created xsi:type="dcterms:W3CDTF">2007-08-21T04:43:00Z</dcterms:created>
  <dcterms:modified xsi:type="dcterms:W3CDTF">2025-11-12T15:07:45Z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A2207544FA84445481B8D951D483CF6F_13</vt:lpwstr>
  </property>
  <property fmtid="{D5CDD505-2E9C-101B-9397-08002B2CF9AE}" pid="3" name="KSOProductBuildVer">
    <vt:lpwstr>1033-12.2.0.19805</vt:lpwstr>
  </property>
</Properties>
</file>